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1"/>
    <p:sldMasterId id="2147484747" r:id="rId2"/>
  </p:sldMasterIdLst>
  <p:notesMasterIdLst>
    <p:notesMasterId r:id="rId48"/>
  </p:notesMasterIdLst>
  <p:handoutMasterIdLst>
    <p:handoutMasterId r:id="rId49"/>
  </p:handoutMasterIdLst>
  <p:sldIdLst>
    <p:sldId id="1860" r:id="rId3"/>
    <p:sldId id="1861" r:id="rId4"/>
    <p:sldId id="2249" r:id="rId5"/>
    <p:sldId id="4592" r:id="rId6"/>
    <p:sldId id="4284" r:id="rId7"/>
    <p:sldId id="2123258290" r:id="rId8"/>
    <p:sldId id="2123258291" r:id="rId9"/>
    <p:sldId id="2123258292" r:id="rId10"/>
    <p:sldId id="2123258294" r:id="rId11"/>
    <p:sldId id="2123258293" r:id="rId12"/>
    <p:sldId id="2123258286" r:id="rId13"/>
    <p:sldId id="4371" r:id="rId14"/>
    <p:sldId id="4283" r:id="rId15"/>
    <p:sldId id="4383" r:id="rId16"/>
    <p:sldId id="4370" r:id="rId17"/>
    <p:sldId id="4599" r:id="rId18"/>
    <p:sldId id="4597" r:id="rId19"/>
    <p:sldId id="4598" r:id="rId20"/>
    <p:sldId id="4601" r:id="rId21"/>
    <p:sldId id="4602" r:id="rId22"/>
    <p:sldId id="4604" r:id="rId23"/>
    <p:sldId id="4607" r:id="rId24"/>
    <p:sldId id="4603" r:id="rId25"/>
    <p:sldId id="4605" r:id="rId26"/>
    <p:sldId id="4606" r:id="rId27"/>
    <p:sldId id="2043" r:id="rId28"/>
    <p:sldId id="4600" r:id="rId29"/>
    <p:sldId id="4608" r:id="rId30"/>
    <p:sldId id="4609" r:id="rId31"/>
    <p:sldId id="4612" r:id="rId32"/>
    <p:sldId id="2113417486" r:id="rId33"/>
    <p:sldId id="2123258272" r:id="rId34"/>
    <p:sldId id="2123258273" r:id="rId35"/>
    <p:sldId id="2123258297" r:id="rId36"/>
    <p:sldId id="2123258296" r:id="rId37"/>
    <p:sldId id="2123258274" r:id="rId38"/>
    <p:sldId id="2123258275" r:id="rId39"/>
    <p:sldId id="2123258276" r:id="rId40"/>
    <p:sldId id="2123258277" r:id="rId41"/>
    <p:sldId id="2123258278" r:id="rId42"/>
    <p:sldId id="2123258279" r:id="rId43"/>
    <p:sldId id="2123258283" r:id="rId44"/>
    <p:sldId id="2123258300" r:id="rId45"/>
    <p:sldId id="2123258295" r:id="rId46"/>
    <p:sldId id="4610" r:id="rId4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6" autoAdjust="0"/>
    <p:restoredTop sz="72222" autoAdjust="0"/>
  </p:normalViewPr>
  <p:slideViewPr>
    <p:cSldViewPr snapToGrid="0" snapToObjects="1">
      <p:cViewPr varScale="1">
        <p:scale>
          <a:sx n="135" d="100"/>
          <a:sy n="135" d="100"/>
        </p:scale>
        <p:origin x="456" y="126"/>
      </p:cViewPr>
      <p:guideLst/>
    </p:cSldViewPr>
  </p:slideViewPr>
  <p:notesTextViewPr>
    <p:cViewPr>
      <p:scale>
        <a:sx n="1" d="1"/>
        <a:sy n="1" d="1"/>
      </p:scale>
      <p:origin x="0" y="0"/>
    </p:cViewPr>
  </p:notesTextViewPr>
  <p:sorterViewPr>
    <p:cViewPr>
      <p:scale>
        <a:sx n="100" d="100"/>
        <a:sy n="100" d="100"/>
      </p:scale>
      <p:origin x="0" y="-2214"/>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11/14/2022 2:37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11/14/2022 2:37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26539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473913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205997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74721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416776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139322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337897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126266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866114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347739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644986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937001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217901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860272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752442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175236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88636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723512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49984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78249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001575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527876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0235379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30734689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fld id="{5BBBFC60-810B-4542-97B2-C9FF55404F33}" type="datetimeFigureOut">
              <a:rPr lang="en-US" smtClean="0"/>
              <a:t>11/14/2022</a:t>
            </a:fld>
            <a:endParaRPr lang="en-US"/>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fld id="{804555D8-98CA-4485-9AD6-4E517E653D41}" type="slidenum">
              <a:rPr lang="en-US" smtClean="0"/>
              <a:t>‹#›</a:t>
            </a:fld>
            <a:endParaRPr lang="en-US"/>
          </a:p>
        </p:txBody>
      </p:sp>
    </p:spTree>
    <p:extLst>
      <p:ext uri="{BB962C8B-B14F-4D97-AF65-F5344CB8AC3E}">
        <p14:creationId xmlns:p14="http://schemas.microsoft.com/office/powerpoint/2010/main" val="13205547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4316288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16081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APAC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November 10-12,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78973" y="878396"/>
            <a:ext cx="7529864" cy="4985988"/>
          </a:xfrm>
          <a:prstGeom prst="rect">
            <a:avLst/>
          </a:prstGeom>
        </p:spPr>
      </p:pic>
    </p:spTree>
    <p:extLst>
      <p:ext uri="{BB962C8B-B14F-4D97-AF65-F5344CB8AC3E}">
        <p14:creationId xmlns:p14="http://schemas.microsoft.com/office/powerpoint/2010/main" val="4149588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EMEA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October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23206" y="19704"/>
            <a:ext cx="9329389" cy="6838296"/>
          </a:xfrm>
          <a:prstGeom prst="rect">
            <a:avLst/>
          </a:prstGeom>
        </p:spPr>
      </p:pic>
    </p:spTree>
    <p:extLst>
      <p:ext uri="{BB962C8B-B14F-4D97-AF65-F5344CB8AC3E}">
        <p14:creationId xmlns:p14="http://schemas.microsoft.com/office/powerpoint/2010/main" val="924068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85443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69682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505045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9172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42198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6727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37723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07378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001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64463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714423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4215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9499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15156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94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3188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24087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7155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07731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C3C0BF-6D26-4454-A719-9E37BB17C418}"/>
              </a:ext>
            </a:extLst>
          </p:cNvPr>
          <p:cNvSpPr/>
          <p:nvPr userDrawn="1"/>
        </p:nvSpPr>
        <p:spPr bwMode="auto">
          <a:xfrm>
            <a:off x="193297" y="5900679"/>
            <a:ext cx="3178800" cy="622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1716290"/>
            <a:ext cx="9144000" cy="553998"/>
          </a:xfrm>
          <a:noFill/>
        </p:spPr>
        <p:txBody>
          <a:bodyPr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2485331"/>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272" name="Rectangle 271">
            <a:extLst>
              <a:ext uri="{FF2B5EF4-FFF2-40B4-BE49-F238E27FC236}">
                <a16:creationId xmlns:a16="http://schemas.microsoft.com/office/drawing/2014/main" id="{F171B514-A7A6-464B-9888-80569B7AB1A0}"/>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3591486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6858000" cy="6858000"/>
          </a:xfrm>
          <a:pattFill prst="wdUpDiag">
            <a:fgClr>
              <a:schemeClr val="bg2"/>
            </a:fgClr>
            <a:bgClr>
              <a:schemeClr val="bg1">
                <a:lumMod val="95000"/>
              </a:schemeClr>
            </a:bgClr>
          </a:pattFill>
        </p:spPr>
        <p:txBody>
          <a:bodyPr lIns="0" tIns="210312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16515" y="3535540"/>
            <a:ext cx="4162425" cy="25352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20578"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8770574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1916489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493281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theme" Target="../theme/theme2.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743" r:id="rId18"/>
    <p:sldLayoutId id="2147484744" r:id="rId19"/>
    <p:sldLayoutId id="2147484745"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
        <p:nvSpPr>
          <p:cNvPr id="5" name="Footer Placeholder 4">
            <a:extLst>
              <a:ext uri="{FF2B5EF4-FFF2-40B4-BE49-F238E27FC236}">
                <a16:creationId xmlns:a16="http://schemas.microsoft.com/office/drawing/2014/main" id="{3C3EE4AF-7F0A-4589-84AE-AE2CBF27A020}"/>
              </a:ext>
            </a:extLst>
          </p:cNvPr>
          <p:cNvSpPr>
            <a:spLocks noGrp="1"/>
          </p:cNvSpPr>
          <p:nvPr>
            <p:ph type="ftr" sz="quarter" idx="3"/>
          </p:nvPr>
        </p:nvSpPr>
        <p:spPr>
          <a:xfrm>
            <a:off x="90854" y="6629403"/>
            <a:ext cx="2335820" cy="158260"/>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Microsoft Confidential. Shared under NDA.</a:t>
            </a:r>
            <a:endParaRPr lang="en-US" sz="900" dirty="0"/>
          </a:p>
        </p:txBody>
      </p:sp>
    </p:spTree>
    <p:extLst>
      <p:ext uri="{BB962C8B-B14F-4D97-AF65-F5344CB8AC3E}">
        <p14:creationId xmlns:p14="http://schemas.microsoft.com/office/powerpoint/2010/main" val="1598058239"/>
      </p:ext>
    </p:extLst>
  </p:cSld>
  <p:clrMap bg1="lt1" tx1="dk1" bg2="lt2" tx2="dk2" accent1="accent1" accent2="accent2" accent3="accent3" accent4="accent4" accent5="accent5" accent6="accent6" hlink="hlink" folHlink="folHlink"/>
  <p:sldLayoutIdLst>
    <p:sldLayoutId id="2147484748" r:id="rId1"/>
    <p:sldLayoutId id="2147484749" r:id="rId2"/>
    <p:sldLayoutId id="2147484750" r:id="rId3"/>
    <p:sldLayoutId id="2147484751" r:id="rId4"/>
    <p:sldLayoutId id="2147484752" r:id="rId5"/>
    <p:sldLayoutId id="2147484753" r:id="rId6"/>
    <p:sldLayoutId id="2147484754" r:id="rId7"/>
    <p:sldLayoutId id="2147484755" r:id="rId8"/>
    <p:sldLayoutId id="2147484756" r:id="rId9"/>
    <p:sldLayoutId id="2147484757" r:id="rId10"/>
    <p:sldLayoutId id="2147484758" r:id="rId11"/>
    <p:sldLayoutId id="2147484759" r:id="rId12"/>
    <p:sldLayoutId id="2147484760" r:id="rId13"/>
    <p:sldLayoutId id="2147484761" r:id="rId14"/>
    <p:sldLayoutId id="2147484762" r:id="rId15"/>
    <p:sldLayoutId id="2147484763" r:id="rId16"/>
    <p:sldLayoutId id="2147484764" r:id="rId17"/>
    <p:sldLayoutId id="2147484765" r:id="rId18"/>
    <p:sldLayoutId id="2147484766" r:id="rId19"/>
    <p:sldLayoutId id="2147484767" r:id="rId20"/>
    <p:sldLayoutId id="2147484768" r:id="rId21"/>
    <p:sldLayoutId id="2147484769" r:id="rId22"/>
    <p:sldLayoutId id="2147484770" r:id="rId23"/>
    <p:sldLayoutId id="2147484771" r:id="rId24"/>
    <p:sldLayoutId id="2147484772" r:id="rId2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hyperlink" Target="https://aka.ms/devpop" TargetMode="External"/><Relationship Id="rId4" Type="http://schemas.openxmlformats.org/officeDocument/2006/relationships/hyperlink" Target="https://aka.ms/devpr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13.emf"/><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13.emf"/><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3.emf"/><Relationship Id="rId5" Type="http://schemas.openxmlformats.org/officeDocument/2006/relationships/image" Target="../media/image11.sv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13.emf"/><Relationship Id="rId5" Type="http://schemas.openxmlformats.org/officeDocument/2006/relationships/image" Target="../media/image11.sv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13.emf"/><Relationship Id="rId5" Type="http://schemas.openxmlformats.org/officeDocument/2006/relationships/image" Target="../media/image11.sv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12.emf"/><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12.emf"/><Relationship Id="rId4" Type="http://schemas.openxmlformats.org/officeDocument/2006/relationships/image" Target="../media/image13.emf"/></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12.emf"/><Relationship Id="rId4" Type="http://schemas.openxmlformats.org/officeDocument/2006/relationships/image" Target="../media/image1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12.emf"/><Relationship Id="rId4" Type="http://schemas.openxmlformats.org/officeDocument/2006/relationships/image" Target="../media/image13.emf"/></Relationships>
</file>

<file path=ppt/slides/_rels/slide21.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1.sv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12.emf"/><Relationship Id="rId4" Type="http://schemas.openxmlformats.org/officeDocument/2006/relationships/image" Target="../media/image13.emf"/></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1.sv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12.emf"/><Relationship Id="rId4" Type="http://schemas.openxmlformats.org/officeDocument/2006/relationships/image" Target="../media/image13.emf"/></Relationships>
</file>

<file path=ppt/slides/_rels/slide2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12.emf"/><Relationship Id="rId4" Type="http://schemas.openxmlformats.org/officeDocument/2006/relationships/image" Target="../media/image13.emf"/></Relationships>
</file>

<file path=ppt/slides/_rels/slide2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12.emf"/><Relationship Id="rId4" Type="http://schemas.openxmlformats.org/officeDocument/2006/relationships/image" Target="../media/image13.emf"/></Relationships>
</file>

<file path=ppt/slides/_rels/slide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12.emf"/><Relationship Id="rId4" Type="http://schemas.openxmlformats.org/officeDocument/2006/relationships/image" Target="../media/image13.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aka.ms/devwf" TargetMode="External"/><Relationship Id="rId2" Type="http://schemas.openxmlformats.org/officeDocument/2006/relationships/hyperlink" Target="https://aka.ms/devmi"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9.emf"/><Relationship Id="rId1" Type="http://schemas.openxmlformats.org/officeDocument/2006/relationships/slideLayout" Target="../slideLayouts/slideLayout19.xml"/><Relationship Id="rId4" Type="http://schemas.openxmlformats.org/officeDocument/2006/relationships/image" Target="../media/image12.emf"/></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9.emf"/><Relationship Id="rId1" Type="http://schemas.openxmlformats.org/officeDocument/2006/relationships/slideLayout" Target="../slideLayouts/slideLayout19.xml"/><Relationship Id="rId4" Type="http://schemas.openxmlformats.org/officeDocument/2006/relationships/image" Target="../media/image12.emf"/></Relationships>
</file>

<file path=ppt/slides/_rels/slide3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9.emf"/><Relationship Id="rId1" Type="http://schemas.openxmlformats.org/officeDocument/2006/relationships/slideLayout" Target="../slideLayouts/slideLayout19.xml"/><Relationship Id="rId4" Type="http://schemas.openxmlformats.org/officeDocument/2006/relationships/image" Target="../media/image1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9.emf"/><Relationship Id="rId1" Type="http://schemas.openxmlformats.org/officeDocument/2006/relationships/slideLayout" Target="../slideLayouts/slideLayout18.xml"/><Relationship Id="rId4" Type="http://schemas.openxmlformats.org/officeDocument/2006/relationships/image" Target="../media/image12.emf"/></Relationships>
</file>

<file path=ppt/slides/_rels/slide3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9.emf"/><Relationship Id="rId1" Type="http://schemas.openxmlformats.org/officeDocument/2006/relationships/slideLayout" Target="../slideLayouts/slideLayout18.xml"/><Relationship Id="rId4" Type="http://schemas.openxmlformats.org/officeDocument/2006/relationships/image" Target="../media/image12.emf"/></Relationships>
</file>

<file path=ppt/slides/_rels/slide3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9.emf"/><Relationship Id="rId1" Type="http://schemas.openxmlformats.org/officeDocument/2006/relationships/slideLayout" Target="../slideLayouts/slideLayout18.xml"/><Relationship Id="rId4" Type="http://schemas.openxmlformats.org/officeDocument/2006/relationships/image" Target="../media/image12.emf"/></Relationships>
</file>

<file path=ppt/slides/_rels/slide3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9.emf"/><Relationship Id="rId1" Type="http://schemas.openxmlformats.org/officeDocument/2006/relationships/slideLayout" Target="../slideLayouts/slideLayout18.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2.emf"/></Relationships>
</file>

<file path=ppt/slides/_rels/slide3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9.emf"/><Relationship Id="rId1" Type="http://schemas.openxmlformats.org/officeDocument/2006/relationships/slideLayout" Target="../slideLayouts/slideLayout18.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2.emf"/></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2.emf"/><Relationship Id="rId5" Type="http://schemas.openxmlformats.org/officeDocument/2006/relationships/image" Target="../media/image11.sv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9.emf"/><Relationship Id="rId1" Type="http://schemas.openxmlformats.org/officeDocument/2006/relationships/slideLayout" Target="../slideLayouts/slideLayout18.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hyperlink" Target="https://aka.ms/devswir" TargetMode="Externa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2.emf"/><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2.emf"/><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2.emf"/><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ACDDDDE6-F7A7-4D5D-94CB-36A91DACB5D8}"/>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F771C315-C40C-4B95-9362-0E71420B9BE8}"/>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10</a:t>
            </a:fld>
            <a:endParaRPr lang="en-US" sz="2000" dirty="0" err="1">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4743E449-F5B1-4D02-8567-68B80F49A8C1}"/>
              </a:ext>
            </a:extLst>
          </p:cNvPr>
          <p:cNvGrpSpPr/>
          <p:nvPr/>
        </p:nvGrpSpPr>
        <p:grpSpPr>
          <a:xfrm>
            <a:off x="1962800" y="1353026"/>
            <a:ext cx="8257536" cy="1037201"/>
            <a:chOff x="1962800" y="3426428"/>
            <a:chExt cx="8257536" cy="1037201"/>
          </a:xfrm>
        </p:grpSpPr>
        <p:sp>
          <p:nvSpPr>
            <p:cNvPr id="14" name="Rectangle: Rounded Corners 13">
              <a:extLst>
                <a:ext uri="{FF2B5EF4-FFF2-40B4-BE49-F238E27FC236}">
                  <a16:creationId xmlns:a16="http://schemas.microsoft.com/office/drawing/2014/main" id="{6706E79D-B871-4622-8AC6-BFCF8F03B5F4}"/>
                </a:ext>
              </a:extLst>
            </p:cNvPr>
            <p:cNvSpPr/>
            <p:nvPr/>
          </p:nvSpPr>
          <p:spPr bwMode="auto">
            <a:xfrm>
              <a:off x="1962800" y="3426428"/>
              <a:ext cx="8257536"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600" dirty="0">
                  <a:gradFill>
                    <a:gsLst>
                      <a:gs pos="40075">
                        <a:srgbClr val="FFFFFF"/>
                      </a:gs>
                      <a:gs pos="30000">
                        <a:srgbClr val="FFFFFF"/>
                      </a:gs>
                    </a:gsLst>
                    <a:lin ang="5400000" scaled="0"/>
                  </a:gradFill>
                </a:rPr>
                <a:t>Auth Broker</a:t>
              </a:r>
            </a:p>
          </p:txBody>
        </p:sp>
        <p:grpSp>
          <p:nvGrpSpPr>
            <p:cNvPr id="5" name="Group 4">
              <a:extLst>
                <a:ext uri="{FF2B5EF4-FFF2-40B4-BE49-F238E27FC236}">
                  <a16:creationId xmlns:a16="http://schemas.microsoft.com/office/drawing/2014/main" id="{6AFF9B2E-D051-4C05-BAFE-3E9DC57E95B5}"/>
                </a:ext>
              </a:extLst>
            </p:cNvPr>
            <p:cNvGrpSpPr/>
            <p:nvPr/>
          </p:nvGrpSpPr>
          <p:grpSpPr>
            <a:xfrm>
              <a:off x="2434378" y="3480292"/>
              <a:ext cx="1111283" cy="889377"/>
              <a:chOff x="2908898" y="3058518"/>
              <a:chExt cx="1111283" cy="889377"/>
            </a:xfrm>
          </p:grpSpPr>
          <p:grpSp>
            <p:nvGrpSpPr>
              <p:cNvPr id="18" name="Group 17">
                <a:extLst>
                  <a:ext uri="{FF2B5EF4-FFF2-40B4-BE49-F238E27FC236}">
                    <a16:creationId xmlns:a16="http://schemas.microsoft.com/office/drawing/2014/main" id="{E08E0BF5-ABC1-4175-95B0-EEF9D9B2C196}"/>
                  </a:ext>
                </a:extLst>
              </p:cNvPr>
              <p:cNvGrpSpPr/>
              <p:nvPr/>
            </p:nvGrpSpPr>
            <p:grpSpPr>
              <a:xfrm>
                <a:off x="2908898" y="3058518"/>
                <a:ext cx="1111283" cy="889377"/>
                <a:chOff x="3853373" y="4469966"/>
                <a:chExt cx="1111283" cy="889377"/>
              </a:xfrm>
              <a:solidFill>
                <a:srgbClr val="FFFF00"/>
              </a:solidFill>
            </p:grpSpPr>
            <p:sp>
              <p:nvSpPr>
                <p:cNvPr id="20" name="Browser" title="Icon of a browser window">
                  <a:extLst>
                    <a:ext uri="{FF2B5EF4-FFF2-40B4-BE49-F238E27FC236}">
                      <a16:creationId xmlns:a16="http://schemas.microsoft.com/office/drawing/2014/main" id="{D863BB6E-5AEA-400C-8DCD-1D32B125CE2F}"/>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5CB690A5-36C2-4242-8880-A97022DD3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grpFill/>
                <a:ln>
                  <a:solidFill>
                    <a:schemeClr val="tx2"/>
                  </a:solidFill>
                </a:ln>
              </p:spPr>
            </p:pic>
          </p:grpSp>
          <p:sp>
            <p:nvSpPr>
              <p:cNvPr id="4" name="TextBox 3">
                <a:extLst>
                  <a:ext uri="{FF2B5EF4-FFF2-40B4-BE49-F238E27FC236}">
                    <a16:creationId xmlns:a16="http://schemas.microsoft.com/office/drawing/2014/main" id="{98692D3E-D8AA-48EC-AFDD-C7D349B99F77}"/>
                  </a:ext>
                </a:extLst>
              </p:cNvPr>
              <p:cNvSpPr txBox="1"/>
              <p:nvPr/>
            </p:nvSpPr>
            <p:spPr>
              <a:xfrm>
                <a:off x="2959418" y="3393897"/>
                <a:ext cx="592054" cy="553998"/>
              </a:xfrm>
              <a:prstGeom prst="rect">
                <a:avLst/>
              </a:prstGeom>
              <a:noFill/>
            </p:spPr>
            <p:txBody>
              <a:bodyPr wrap="square" lIns="0" tIns="0" rIns="0" bIns="0" rtlCol="0">
                <a:spAutoFit/>
              </a:bodyPr>
              <a:lstStyle/>
              <a:p>
                <a:pPr algn="l"/>
                <a:r>
                  <a:rPr lang="en-US" sz="3600" dirty="0">
                    <a:solidFill>
                      <a:srgbClr val="FF0000"/>
                    </a:solidFill>
                  </a:rPr>
                  <a:t>🍪</a:t>
                </a:r>
              </a:p>
            </p:txBody>
          </p:sp>
        </p:grpSp>
      </p:grpSp>
      <p:sp>
        <p:nvSpPr>
          <p:cNvPr id="56" name="TextBox 55">
            <a:extLst>
              <a:ext uri="{FF2B5EF4-FFF2-40B4-BE49-F238E27FC236}">
                <a16:creationId xmlns:a16="http://schemas.microsoft.com/office/drawing/2014/main" id="{44BF7D3E-42E0-44DF-BE36-C3E69320F0DE}"/>
              </a:ext>
            </a:extLst>
          </p:cNvPr>
          <p:cNvSpPr txBox="1"/>
          <p:nvPr/>
        </p:nvSpPr>
        <p:spPr>
          <a:xfrm>
            <a:off x="528547" y="3265587"/>
            <a:ext cx="11634880" cy="3016210"/>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Is not limited to “What does a browser know”</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Knows the management state of the device</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Works with, or manages, the Primary Refresh Token – </a:t>
            </a:r>
            <a:r>
              <a:rPr lang="en-US" sz="2400" dirty="0">
                <a:gradFill>
                  <a:gsLst>
                    <a:gs pos="2917">
                      <a:schemeClr val="tx1"/>
                    </a:gs>
                    <a:gs pos="30000">
                      <a:schemeClr val="tx1"/>
                    </a:gs>
                  </a:gsLst>
                  <a:lin ang="5400000" scaled="0"/>
                </a:gradFill>
                <a:hlinkClick r:id="rId4"/>
              </a:rPr>
              <a:t>https://aka.ms/devprt</a:t>
            </a:r>
            <a:r>
              <a:rPr lang="en-US" sz="2800" dirty="0">
                <a:gradFill>
                  <a:gsLst>
                    <a:gs pos="2917">
                      <a:schemeClr val="tx1"/>
                    </a:gs>
                    <a:gs pos="30000">
                      <a:schemeClr val="tx1"/>
                    </a:gs>
                  </a:gsLst>
                  <a:lin ang="5400000" scaled="0"/>
                </a:gradFill>
              </a:rPr>
              <a:t> </a:t>
            </a:r>
          </a:p>
          <a:p>
            <a:pPr marL="342900" indent="-342900">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Answers “Require managed device” Conditional Access Policy</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Enables Azure AD to move from Bearer to Proof of Possession tokens </a:t>
            </a:r>
          </a:p>
          <a:p>
            <a:pPr marL="800083" lvl="1" indent="-342900">
              <a:buFont typeface="Arial" panose="020B0604020202020204" pitchFamily="34" charset="0"/>
              <a:buChar char="•"/>
            </a:pPr>
            <a:r>
              <a:rPr lang="en-US" sz="2400" dirty="0">
                <a:gradFill>
                  <a:gsLst>
                    <a:gs pos="2917">
                      <a:schemeClr val="tx1"/>
                    </a:gs>
                    <a:gs pos="30000">
                      <a:schemeClr val="tx1"/>
                    </a:gs>
                  </a:gsLst>
                  <a:lin ang="5400000" scaled="0"/>
                </a:gradFill>
                <a:hlinkClick r:id="rId5"/>
              </a:rPr>
              <a:t>https://aka.ms/devpop</a:t>
            </a:r>
            <a:endParaRPr lang="en-US" sz="2400" dirty="0">
              <a:gradFill>
                <a:gsLst>
                  <a:gs pos="2917">
                    <a:schemeClr val="tx1"/>
                  </a:gs>
                  <a:gs pos="30000">
                    <a:schemeClr val="tx1"/>
                  </a:gs>
                </a:gsLst>
                <a:lin ang="5400000" scaled="0"/>
              </a:gradFill>
            </a:endParaRPr>
          </a:p>
          <a:p>
            <a:pPr marL="800083" lvl="1" indent="-342900">
              <a:buFont typeface="Arial" panose="020B0604020202020204" pitchFamily="34" charset="0"/>
              <a:buChar char="•"/>
            </a:pPr>
            <a:r>
              <a:rPr lang="en-US" sz="2400" dirty="0">
                <a:gradFill>
                  <a:gsLst>
                    <a:gs pos="2917">
                      <a:schemeClr val="tx1"/>
                    </a:gs>
                    <a:gs pos="30000">
                      <a:schemeClr val="tx1"/>
                    </a:gs>
                  </a:gsLst>
                  <a:lin ang="5400000" scaled="0"/>
                </a:gradFill>
              </a:rPr>
              <a:t>Work in progress</a:t>
            </a:r>
          </a:p>
        </p:txBody>
      </p:sp>
      <p:sp>
        <p:nvSpPr>
          <p:cNvPr id="33" name="Title 1">
            <a:extLst>
              <a:ext uri="{FF2B5EF4-FFF2-40B4-BE49-F238E27FC236}">
                <a16:creationId xmlns:a16="http://schemas.microsoft.com/office/drawing/2014/main" id="{87B9EED1-7F59-4A6C-B389-19A488620701}"/>
              </a:ext>
            </a:extLst>
          </p:cNvPr>
          <p:cNvSpPr>
            <a:spLocks noGrp="1"/>
          </p:cNvSpPr>
          <p:nvPr>
            <p:ph type="title"/>
          </p:nvPr>
        </p:nvSpPr>
        <p:spPr>
          <a:xfrm>
            <a:off x="85143" y="280428"/>
            <a:ext cx="11018520" cy="553998"/>
          </a:xfrm>
        </p:spPr>
        <p:txBody>
          <a:bodyPr/>
          <a:lstStyle/>
          <a:p>
            <a:pPr algn="l"/>
            <a:r>
              <a:rPr lang="en-US" sz="3600" dirty="0">
                <a:gradFill>
                  <a:gsLst>
                    <a:gs pos="2917">
                      <a:schemeClr val="tx1"/>
                    </a:gs>
                    <a:gs pos="30000">
                      <a:schemeClr val="tx1"/>
                    </a:gs>
                  </a:gsLst>
                  <a:lin ang="5400000" scaled="0"/>
                </a:gradFill>
              </a:rPr>
              <a:t>More than just a shared surface</a:t>
            </a:r>
          </a:p>
        </p:txBody>
      </p:sp>
    </p:spTree>
    <p:extLst>
      <p:ext uri="{BB962C8B-B14F-4D97-AF65-F5344CB8AC3E}">
        <p14:creationId xmlns:p14="http://schemas.microsoft.com/office/powerpoint/2010/main" val="418637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The core of Single Sign 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17" name="Graphic 16" descr="User">
            <a:extLst>
              <a:ext uri="{FF2B5EF4-FFF2-40B4-BE49-F238E27FC236}">
                <a16:creationId xmlns:a16="http://schemas.microsoft.com/office/drawing/2014/main" id="{8F2F120C-3067-4B2D-896A-F8530A8ECD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72145" y="5150497"/>
            <a:ext cx="914400" cy="914400"/>
          </a:xfrm>
          <a:prstGeom prst="rect">
            <a:avLst/>
          </a:prstGeom>
        </p:spPr>
      </p:pic>
      <p:sp>
        <p:nvSpPr>
          <p:cNvPr id="21" name="Oval 20">
            <a:extLst>
              <a:ext uri="{FF2B5EF4-FFF2-40B4-BE49-F238E27FC236}">
                <a16:creationId xmlns:a16="http://schemas.microsoft.com/office/drawing/2014/main" id="{7987F405-3020-4B5E-B72B-4C863B4918F3}"/>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4D97E7C4-E49D-461A-B794-229B4A685110}"/>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1FA36BC-F841-44E5-8B10-9258ADE36B86}"/>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nvGrpSpPr>
          <p:cNvPr id="33" name="Group 32">
            <a:extLst>
              <a:ext uri="{FF2B5EF4-FFF2-40B4-BE49-F238E27FC236}">
                <a16:creationId xmlns:a16="http://schemas.microsoft.com/office/drawing/2014/main" id="{B80F5EB4-16F3-2A4C-9EA5-A20A68C4DA3D}"/>
              </a:ext>
            </a:extLst>
          </p:cNvPr>
          <p:cNvGrpSpPr/>
          <p:nvPr/>
        </p:nvGrpSpPr>
        <p:grpSpPr>
          <a:xfrm>
            <a:off x="8571592" y="3921587"/>
            <a:ext cx="3620409" cy="1914040"/>
            <a:chOff x="8571592" y="3921587"/>
            <a:chExt cx="3620409" cy="1914040"/>
          </a:xfrm>
        </p:grpSpPr>
        <p:sp>
          <p:nvSpPr>
            <p:cNvPr id="34" name="Rectangle 33">
              <a:extLst>
                <a:ext uri="{FF2B5EF4-FFF2-40B4-BE49-F238E27FC236}">
                  <a16:creationId xmlns:a16="http://schemas.microsoft.com/office/drawing/2014/main" id="{0BF3F1C1-A71B-624C-BA51-05A709579B6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35" name="Group 34">
              <a:extLst>
                <a:ext uri="{FF2B5EF4-FFF2-40B4-BE49-F238E27FC236}">
                  <a16:creationId xmlns:a16="http://schemas.microsoft.com/office/drawing/2014/main" id="{B8BE8E36-4680-D044-B531-A5C06E1B58FD}"/>
                </a:ext>
              </a:extLst>
            </p:cNvPr>
            <p:cNvGrpSpPr/>
            <p:nvPr/>
          </p:nvGrpSpPr>
          <p:grpSpPr>
            <a:xfrm>
              <a:off x="9784162" y="3921587"/>
              <a:ext cx="2407839" cy="1914040"/>
              <a:chOff x="8834500" y="3666276"/>
              <a:chExt cx="1966020" cy="1565791"/>
            </a:xfrm>
          </p:grpSpPr>
          <p:grpSp>
            <p:nvGrpSpPr>
              <p:cNvPr id="36" name="Group 35">
                <a:extLst>
                  <a:ext uri="{FF2B5EF4-FFF2-40B4-BE49-F238E27FC236}">
                    <a16:creationId xmlns:a16="http://schemas.microsoft.com/office/drawing/2014/main" id="{4EDC5402-4C59-6E42-BF33-BB1310BE7565}"/>
                  </a:ext>
                </a:extLst>
              </p:cNvPr>
              <p:cNvGrpSpPr/>
              <p:nvPr/>
            </p:nvGrpSpPr>
            <p:grpSpPr>
              <a:xfrm>
                <a:off x="8979292" y="3666276"/>
                <a:ext cx="1821228" cy="1312304"/>
                <a:chOff x="-3272346" y="4002157"/>
                <a:chExt cx="1476378" cy="1063819"/>
              </a:xfrm>
            </p:grpSpPr>
            <p:sp>
              <p:nvSpPr>
                <p:cNvPr id="38" name="Cloud">
                  <a:extLst>
                    <a:ext uri="{FF2B5EF4-FFF2-40B4-BE49-F238E27FC236}">
                      <a16:creationId xmlns:a16="http://schemas.microsoft.com/office/drawing/2014/main" id="{47E584BB-7E7F-7F4F-99C9-9E0DF2E8475E}"/>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9" name="Picture 38">
                  <a:extLst>
                    <a:ext uri="{FF2B5EF4-FFF2-40B4-BE49-F238E27FC236}">
                      <a16:creationId xmlns:a16="http://schemas.microsoft.com/office/drawing/2014/main" id="{86FCA1BE-7D1A-4D47-B502-6ABAFBD37F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40" name="Picture 39">
                  <a:extLst>
                    <a:ext uri="{FF2B5EF4-FFF2-40B4-BE49-F238E27FC236}">
                      <a16:creationId xmlns:a16="http://schemas.microsoft.com/office/drawing/2014/main" id="{47894061-2E29-3A4C-8BEB-12AEE72B59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37" name="TextBox 36">
                <a:extLst>
                  <a:ext uri="{FF2B5EF4-FFF2-40B4-BE49-F238E27FC236}">
                    <a16:creationId xmlns:a16="http://schemas.microsoft.com/office/drawing/2014/main" id="{872B2ED6-873A-3648-A7C7-F32A24D88AA1}"/>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grpSp>
      <p:sp>
        <p:nvSpPr>
          <p:cNvPr id="3" name="TextBox 4">
            <a:extLst>
              <a:ext uri="{FF2B5EF4-FFF2-40B4-BE49-F238E27FC236}">
                <a16:creationId xmlns:a16="http://schemas.microsoft.com/office/drawing/2014/main" id="{F771C315-C40C-4B95-9362-0E71420B9BE8}"/>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11</a:t>
            </a:fld>
            <a:endParaRPr lang="en-US" sz="2000" dirty="0" err="1">
              <a:gradFill>
                <a:gsLst>
                  <a:gs pos="2917">
                    <a:schemeClr val="tx1"/>
                  </a:gs>
                  <a:gs pos="30000">
                    <a:schemeClr val="tx1"/>
                  </a:gs>
                </a:gsLst>
                <a:lin ang="5400000" scaled="0"/>
              </a:gradFill>
            </a:endParaRPr>
          </a:p>
        </p:txBody>
      </p:sp>
      <p:sp>
        <p:nvSpPr>
          <p:cNvPr id="42" name="Rectangle: Rounded Corners 41">
            <a:extLst>
              <a:ext uri="{FF2B5EF4-FFF2-40B4-BE49-F238E27FC236}">
                <a16:creationId xmlns:a16="http://schemas.microsoft.com/office/drawing/2014/main" id="{B1881DFB-F8AF-480D-8999-2955EAA397E7}"/>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spTree>
    <p:extLst>
      <p:ext uri="{BB962C8B-B14F-4D97-AF65-F5344CB8AC3E}">
        <p14:creationId xmlns:p14="http://schemas.microsoft.com/office/powerpoint/2010/main" val="2017264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receives an </a:t>
            </a:r>
            <a:r>
              <a:rPr lang="en-US" dirty="0" err="1"/>
              <a:t>id_token</a:t>
            </a:r>
            <a:endParaRPr lang="en-US" dirty="0"/>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17" name="Graphic 16" descr="User">
            <a:extLst>
              <a:ext uri="{FF2B5EF4-FFF2-40B4-BE49-F238E27FC236}">
                <a16:creationId xmlns:a16="http://schemas.microsoft.com/office/drawing/2014/main" id="{8F2F120C-3067-4B2D-896A-F8530A8ECD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72145" y="5150497"/>
            <a:ext cx="914400" cy="914400"/>
          </a:xfrm>
          <a:prstGeom prst="rect">
            <a:avLst/>
          </a:prstGeom>
        </p:spPr>
      </p:pic>
      <p:sp>
        <p:nvSpPr>
          <p:cNvPr id="21" name="Oval 20">
            <a:extLst>
              <a:ext uri="{FF2B5EF4-FFF2-40B4-BE49-F238E27FC236}">
                <a16:creationId xmlns:a16="http://schemas.microsoft.com/office/drawing/2014/main" id="{7987F405-3020-4B5E-B72B-4C863B4918F3}"/>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072ED777-BA3C-4456-A5D1-333DF2984156}"/>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13EFDAA-6E3F-46D8-87F3-11DCF96151CE}"/>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nvGrpSpPr>
          <p:cNvPr id="33" name="Group 32">
            <a:extLst>
              <a:ext uri="{FF2B5EF4-FFF2-40B4-BE49-F238E27FC236}">
                <a16:creationId xmlns:a16="http://schemas.microsoft.com/office/drawing/2014/main" id="{3759C082-289D-8C42-A7F9-F12FEA265D23}"/>
              </a:ext>
            </a:extLst>
          </p:cNvPr>
          <p:cNvGrpSpPr/>
          <p:nvPr/>
        </p:nvGrpSpPr>
        <p:grpSpPr>
          <a:xfrm>
            <a:off x="8571592" y="3921587"/>
            <a:ext cx="3620409" cy="1914040"/>
            <a:chOff x="8571592" y="3921587"/>
            <a:chExt cx="3620409" cy="1914040"/>
          </a:xfrm>
        </p:grpSpPr>
        <p:sp>
          <p:nvSpPr>
            <p:cNvPr id="34" name="Rectangle 33">
              <a:extLst>
                <a:ext uri="{FF2B5EF4-FFF2-40B4-BE49-F238E27FC236}">
                  <a16:creationId xmlns:a16="http://schemas.microsoft.com/office/drawing/2014/main" id="{359A4C88-4C84-D24A-9FA5-C668EC2C7159}"/>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35" name="Group 34">
              <a:extLst>
                <a:ext uri="{FF2B5EF4-FFF2-40B4-BE49-F238E27FC236}">
                  <a16:creationId xmlns:a16="http://schemas.microsoft.com/office/drawing/2014/main" id="{C4853A7C-E2F4-6D45-9D09-875DE1C1F2B3}"/>
                </a:ext>
              </a:extLst>
            </p:cNvPr>
            <p:cNvGrpSpPr/>
            <p:nvPr/>
          </p:nvGrpSpPr>
          <p:grpSpPr>
            <a:xfrm>
              <a:off x="9784162" y="3921587"/>
              <a:ext cx="2407839" cy="1914040"/>
              <a:chOff x="8834500" y="3666276"/>
              <a:chExt cx="1966020" cy="1565791"/>
            </a:xfrm>
          </p:grpSpPr>
          <p:grpSp>
            <p:nvGrpSpPr>
              <p:cNvPr id="36" name="Group 35">
                <a:extLst>
                  <a:ext uri="{FF2B5EF4-FFF2-40B4-BE49-F238E27FC236}">
                    <a16:creationId xmlns:a16="http://schemas.microsoft.com/office/drawing/2014/main" id="{86EEF61C-7B82-A44D-A02F-08E91589A682}"/>
                  </a:ext>
                </a:extLst>
              </p:cNvPr>
              <p:cNvGrpSpPr/>
              <p:nvPr/>
            </p:nvGrpSpPr>
            <p:grpSpPr>
              <a:xfrm>
                <a:off x="8979292" y="3666276"/>
                <a:ext cx="1821228" cy="1312304"/>
                <a:chOff x="-3272346" y="4002157"/>
                <a:chExt cx="1476378" cy="1063819"/>
              </a:xfrm>
            </p:grpSpPr>
            <p:sp>
              <p:nvSpPr>
                <p:cNvPr id="38" name="Cloud">
                  <a:extLst>
                    <a:ext uri="{FF2B5EF4-FFF2-40B4-BE49-F238E27FC236}">
                      <a16:creationId xmlns:a16="http://schemas.microsoft.com/office/drawing/2014/main" id="{102D3139-4522-3B44-AC4B-BF81FDAE961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9" name="Picture 38">
                  <a:extLst>
                    <a:ext uri="{FF2B5EF4-FFF2-40B4-BE49-F238E27FC236}">
                      <a16:creationId xmlns:a16="http://schemas.microsoft.com/office/drawing/2014/main" id="{F3D88BE0-BEFE-2C4D-B45A-1092B71543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40" name="Picture 39">
                  <a:extLst>
                    <a:ext uri="{FF2B5EF4-FFF2-40B4-BE49-F238E27FC236}">
                      <a16:creationId xmlns:a16="http://schemas.microsoft.com/office/drawing/2014/main" id="{B03E223B-9FB9-B646-B3FC-2C31C2F15D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37" name="TextBox 36">
                <a:extLst>
                  <a:ext uri="{FF2B5EF4-FFF2-40B4-BE49-F238E27FC236}">
                    <a16:creationId xmlns:a16="http://schemas.microsoft.com/office/drawing/2014/main" id="{1BCB0FBC-4D48-4E43-94C1-7A7B6173DFB5}"/>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grpSp>
      <p:sp>
        <p:nvSpPr>
          <p:cNvPr id="42" name="Regular Pentagon 1">
            <a:extLst>
              <a:ext uri="{FF2B5EF4-FFF2-40B4-BE49-F238E27FC236}">
                <a16:creationId xmlns:a16="http://schemas.microsoft.com/office/drawing/2014/main" id="{2038DBA6-5598-7F4E-890E-92C6A385AF09}"/>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4">
            <a:extLst>
              <a:ext uri="{FF2B5EF4-FFF2-40B4-BE49-F238E27FC236}">
                <a16:creationId xmlns:a16="http://schemas.microsoft.com/office/drawing/2014/main" id="{C6A9E079-D340-43A4-B321-E1772FC52394}"/>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12</a:t>
            </a:fld>
            <a:endParaRPr lang="en-US" sz="2000" dirty="0" err="1">
              <a:gradFill>
                <a:gsLst>
                  <a:gs pos="2917">
                    <a:schemeClr val="tx1"/>
                  </a:gs>
                  <a:gs pos="30000">
                    <a:schemeClr val="tx1"/>
                  </a:gs>
                </a:gsLst>
                <a:lin ang="5400000" scaled="0"/>
              </a:gradFill>
            </a:endParaRPr>
          </a:p>
        </p:txBody>
      </p:sp>
      <p:sp>
        <p:nvSpPr>
          <p:cNvPr id="27" name="Rectangle: Rounded Corners 26">
            <a:extLst>
              <a:ext uri="{FF2B5EF4-FFF2-40B4-BE49-F238E27FC236}">
                <a16:creationId xmlns:a16="http://schemas.microsoft.com/office/drawing/2014/main" id="{44A1CE54-E8EA-4738-98C5-0B5C25F64097}"/>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spTree>
    <p:extLst>
      <p:ext uri="{BB962C8B-B14F-4D97-AF65-F5344CB8AC3E}">
        <p14:creationId xmlns:p14="http://schemas.microsoft.com/office/powerpoint/2010/main" val="2585979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B06EE5AF-4076-40D2-BDD8-BC5E58983298}"/>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receives an </a:t>
            </a:r>
            <a:r>
              <a:rPr lang="en-US" dirty="0" err="1"/>
              <a:t>id_token</a:t>
            </a:r>
            <a:endParaRPr lang="en-US" dirty="0"/>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17" name="Graphic 16" descr="User">
            <a:extLst>
              <a:ext uri="{FF2B5EF4-FFF2-40B4-BE49-F238E27FC236}">
                <a16:creationId xmlns:a16="http://schemas.microsoft.com/office/drawing/2014/main" id="{8F2F120C-3067-4B2D-896A-F8530A8ECD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72145" y="5150497"/>
            <a:ext cx="914400" cy="914400"/>
          </a:xfrm>
          <a:prstGeom prst="rect">
            <a:avLst/>
          </a:prstGeom>
        </p:spPr>
      </p:pic>
      <p:sp>
        <p:nvSpPr>
          <p:cNvPr id="21" name="Oval 20">
            <a:extLst>
              <a:ext uri="{FF2B5EF4-FFF2-40B4-BE49-F238E27FC236}">
                <a16:creationId xmlns:a16="http://schemas.microsoft.com/office/drawing/2014/main" id="{7987F405-3020-4B5E-B72B-4C863B4918F3}"/>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072ED777-BA3C-4456-A5D1-333DF2984156}"/>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13EFDAA-6E3F-46D8-87F3-11DCF96151CE}"/>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nvGrpSpPr>
          <p:cNvPr id="33" name="Group 32">
            <a:extLst>
              <a:ext uri="{FF2B5EF4-FFF2-40B4-BE49-F238E27FC236}">
                <a16:creationId xmlns:a16="http://schemas.microsoft.com/office/drawing/2014/main" id="{3759C082-289D-8C42-A7F9-F12FEA265D23}"/>
              </a:ext>
            </a:extLst>
          </p:cNvPr>
          <p:cNvGrpSpPr/>
          <p:nvPr/>
        </p:nvGrpSpPr>
        <p:grpSpPr>
          <a:xfrm>
            <a:off x="8571592" y="3921587"/>
            <a:ext cx="3620409" cy="1914040"/>
            <a:chOff x="8571592" y="3921587"/>
            <a:chExt cx="3620409" cy="1914040"/>
          </a:xfrm>
        </p:grpSpPr>
        <p:sp>
          <p:nvSpPr>
            <p:cNvPr id="34" name="Rectangle 33">
              <a:extLst>
                <a:ext uri="{FF2B5EF4-FFF2-40B4-BE49-F238E27FC236}">
                  <a16:creationId xmlns:a16="http://schemas.microsoft.com/office/drawing/2014/main" id="{359A4C88-4C84-D24A-9FA5-C668EC2C7159}"/>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35" name="Group 34">
              <a:extLst>
                <a:ext uri="{FF2B5EF4-FFF2-40B4-BE49-F238E27FC236}">
                  <a16:creationId xmlns:a16="http://schemas.microsoft.com/office/drawing/2014/main" id="{C4853A7C-E2F4-6D45-9D09-875DE1C1F2B3}"/>
                </a:ext>
              </a:extLst>
            </p:cNvPr>
            <p:cNvGrpSpPr/>
            <p:nvPr/>
          </p:nvGrpSpPr>
          <p:grpSpPr>
            <a:xfrm>
              <a:off x="9784162" y="3921587"/>
              <a:ext cx="2407839" cy="1914040"/>
              <a:chOff x="8834500" y="3666276"/>
              <a:chExt cx="1966020" cy="1565791"/>
            </a:xfrm>
          </p:grpSpPr>
          <p:grpSp>
            <p:nvGrpSpPr>
              <p:cNvPr id="36" name="Group 35">
                <a:extLst>
                  <a:ext uri="{FF2B5EF4-FFF2-40B4-BE49-F238E27FC236}">
                    <a16:creationId xmlns:a16="http://schemas.microsoft.com/office/drawing/2014/main" id="{86EEF61C-7B82-A44D-A02F-08E91589A682}"/>
                  </a:ext>
                </a:extLst>
              </p:cNvPr>
              <p:cNvGrpSpPr/>
              <p:nvPr/>
            </p:nvGrpSpPr>
            <p:grpSpPr>
              <a:xfrm>
                <a:off x="8979292" y="3666276"/>
                <a:ext cx="1821228" cy="1312304"/>
                <a:chOff x="-3272346" y="4002157"/>
                <a:chExt cx="1476378" cy="1063819"/>
              </a:xfrm>
            </p:grpSpPr>
            <p:sp>
              <p:nvSpPr>
                <p:cNvPr id="38" name="Cloud">
                  <a:extLst>
                    <a:ext uri="{FF2B5EF4-FFF2-40B4-BE49-F238E27FC236}">
                      <a16:creationId xmlns:a16="http://schemas.microsoft.com/office/drawing/2014/main" id="{102D3139-4522-3B44-AC4B-BF81FDAE961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9" name="Picture 38">
                  <a:extLst>
                    <a:ext uri="{FF2B5EF4-FFF2-40B4-BE49-F238E27FC236}">
                      <a16:creationId xmlns:a16="http://schemas.microsoft.com/office/drawing/2014/main" id="{F3D88BE0-BEFE-2C4D-B45A-1092B71543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40" name="Picture 39">
                  <a:extLst>
                    <a:ext uri="{FF2B5EF4-FFF2-40B4-BE49-F238E27FC236}">
                      <a16:creationId xmlns:a16="http://schemas.microsoft.com/office/drawing/2014/main" id="{B03E223B-9FB9-B646-B3FC-2C31C2F15D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37" name="TextBox 36">
                <a:extLst>
                  <a:ext uri="{FF2B5EF4-FFF2-40B4-BE49-F238E27FC236}">
                    <a16:creationId xmlns:a16="http://schemas.microsoft.com/office/drawing/2014/main" id="{1BCB0FBC-4D48-4E43-94C1-7A7B6173DFB5}"/>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grpSp>
      <p:sp>
        <p:nvSpPr>
          <p:cNvPr id="42" name="Regular Pentagon 1">
            <a:extLst>
              <a:ext uri="{FF2B5EF4-FFF2-40B4-BE49-F238E27FC236}">
                <a16:creationId xmlns:a16="http://schemas.microsoft.com/office/drawing/2014/main" id="{2038DBA6-5598-7F4E-890E-92C6A385AF09}"/>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B197CAC6-019A-9241-A98B-69DD2F5A7444}"/>
              </a:ext>
            </a:extLst>
          </p:cNvPr>
          <p:cNvSpPr txBox="1"/>
          <p:nvPr/>
        </p:nvSpPr>
        <p:spPr>
          <a:xfrm>
            <a:off x="-1" y="1440043"/>
            <a:ext cx="12192001" cy="4431983"/>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r>
              <a:rPr lang="en-US" sz="2400" dirty="0"/>
              <a:t>{ "</a:t>
            </a:r>
            <a:r>
              <a:rPr lang="en-US" sz="2400" dirty="0" err="1"/>
              <a:t>typ</a:t>
            </a:r>
            <a:r>
              <a:rPr lang="en-US" sz="2400" dirty="0"/>
              <a:t>": "JWT", "</a:t>
            </a:r>
            <a:r>
              <a:rPr lang="en-US" sz="2400" dirty="0" err="1"/>
              <a:t>alg</a:t>
            </a:r>
            <a:r>
              <a:rPr lang="en-US" sz="2400" dirty="0"/>
              <a:t>": "RS256", "kid": "1LTMzakihiRla_8z2BEJVXeWMqo" }.</a:t>
            </a:r>
          </a:p>
          <a:p>
            <a:r>
              <a:rPr lang="en-US" sz="2400" dirty="0"/>
              <a:t>{ "</a:t>
            </a:r>
            <a:r>
              <a:rPr lang="en-US" sz="2400" dirty="0" err="1"/>
              <a:t>ver</a:t>
            </a:r>
            <a:r>
              <a:rPr lang="en-US" sz="2400" dirty="0"/>
              <a:t>": "2.0", </a:t>
            </a:r>
          </a:p>
          <a:p>
            <a:r>
              <a:rPr lang="en-US" sz="2400" dirty="0"/>
              <a:t>"</a:t>
            </a:r>
            <a:r>
              <a:rPr lang="en-US" sz="2400" dirty="0" err="1"/>
              <a:t>iss</a:t>
            </a:r>
            <a:r>
              <a:rPr lang="en-US" sz="2400" dirty="0"/>
              <a:t>": "https://login.microsoftonline.com/3338040d-6c67-4c5b-b112-36a304b66dad/v2.0",</a:t>
            </a:r>
          </a:p>
          <a:p>
            <a:r>
              <a:rPr lang="en-US" sz="2400" dirty="0"/>
              <a:t>"</a:t>
            </a:r>
            <a:r>
              <a:rPr lang="en-US" sz="2400" dirty="0" err="1"/>
              <a:t>aud</a:t>
            </a:r>
            <a:r>
              <a:rPr lang="en-US" sz="2400" dirty="0"/>
              <a:t>": "6cb04018-a3f5-46a7-b995-940c78f5aef3", </a:t>
            </a:r>
          </a:p>
          <a:p>
            <a:r>
              <a:rPr lang="en-US" sz="2400" dirty="0"/>
              <a:t>"exp": 1536361411,"iat": 1536274711, "</a:t>
            </a:r>
            <a:r>
              <a:rPr lang="en-US" sz="2400" dirty="0" err="1"/>
              <a:t>nbf</a:t>
            </a:r>
            <a:r>
              <a:rPr lang="en-US" sz="2400" dirty="0"/>
              <a:t>": 1536274711, </a:t>
            </a:r>
          </a:p>
          <a:p>
            <a:r>
              <a:rPr lang="en-US" sz="2400" b="1" dirty="0"/>
              <a:t>"sub": "AAAAAAAAAAAAAAAAAAAAAIkzqFVrSaSaFHy782bbtaQ", </a:t>
            </a:r>
          </a:p>
          <a:p>
            <a:r>
              <a:rPr lang="en-US" sz="2400" b="1" dirty="0"/>
              <a:t>"name": "Abe Lincoln", </a:t>
            </a:r>
          </a:p>
          <a:p>
            <a:r>
              <a:rPr lang="en-US" sz="2400" b="1" dirty="0"/>
              <a:t>"</a:t>
            </a:r>
            <a:r>
              <a:rPr lang="en-US" sz="2400" b="1" dirty="0" err="1"/>
              <a:t>preferred_username</a:t>
            </a:r>
            <a:r>
              <a:rPr lang="en-US" sz="2400" b="1" dirty="0"/>
              <a:t>": "AbeLi@microsoft.com", </a:t>
            </a:r>
          </a:p>
          <a:p>
            <a:r>
              <a:rPr lang="en-US" sz="2400" b="1" dirty="0"/>
              <a:t>"oid": "00000000-0000-0000-66f3-3332eca7ea81", </a:t>
            </a:r>
          </a:p>
          <a:p>
            <a:r>
              <a:rPr lang="en-US" sz="2400" b="1" dirty="0"/>
              <a:t>"</a:t>
            </a:r>
            <a:r>
              <a:rPr lang="en-US" sz="2400" b="1" dirty="0" err="1"/>
              <a:t>tid</a:t>
            </a:r>
            <a:r>
              <a:rPr lang="en-US" sz="2400" b="1" dirty="0"/>
              <a:t>": "3338040d-6c67-4c5b-b112-36a304b66dad", </a:t>
            </a:r>
          </a:p>
          <a:p>
            <a:r>
              <a:rPr lang="en-US" sz="2400" dirty="0"/>
              <a:t>}</a:t>
            </a:r>
          </a:p>
          <a:p>
            <a:r>
              <a:rPr lang="en-US" sz="2400" dirty="0"/>
              <a:t>.[Signature]</a:t>
            </a:r>
            <a:endParaRPr lang="en-US" sz="2400" dirty="0">
              <a:gradFill>
                <a:gsLst>
                  <a:gs pos="2917">
                    <a:schemeClr val="tx1"/>
                  </a:gs>
                  <a:gs pos="30000">
                    <a:schemeClr val="tx1"/>
                  </a:gs>
                </a:gsLst>
                <a:lin ang="5400000" scaled="0"/>
              </a:gradFill>
            </a:endParaRPr>
          </a:p>
        </p:txBody>
      </p:sp>
      <p:sp>
        <p:nvSpPr>
          <p:cNvPr id="4" name="TextBox 4">
            <a:extLst>
              <a:ext uri="{FF2B5EF4-FFF2-40B4-BE49-F238E27FC236}">
                <a16:creationId xmlns:a16="http://schemas.microsoft.com/office/drawing/2014/main" id="{56F54C3B-C32E-4CD8-B905-6ED89590C4E1}"/>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13</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73725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receives an access token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17" name="Graphic 16" descr="User">
            <a:extLst>
              <a:ext uri="{FF2B5EF4-FFF2-40B4-BE49-F238E27FC236}">
                <a16:creationId xmlns:a16="http://schemas.microsoft.com/office/drawing/2014/main" id="{8F2F120C-3067-4B2D-896A-F8530A8ECD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72145" y="5150497"/>
            <a:ext cx="914400" cy="914400"/>
          </a:xfrm>
          <a:prstGeom prst="rect">
            <a:avLst/>
          </a:prstGeom>
        </p:spPr>
      </p:pic>
      <p:sp>
        <p:nvSpPr>
          <p:cNvPr id="21" name="Oval 20">
            <a:extLst>
              <a:ext uri="{FF2B5EF4-FFF2-40B4-BE49-F238E27FC236}">
                <a16:creationId xmlns:a16="http://schemas.microsoft.com/office/drawing/2014/main" id="{7987F405-3020-4B5E-B72B-4C863B4918F3}"/>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072ED777-BA3C-4456-A5D1-333DF2984156}"/>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13EFDAA-6E3F-46D8-87F3-11DCF96151CE}"/>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nvGrpSpPr>
          <p:cNvPr id="33" name="Group 32">
            <a:extLst>
              <a:ext uri="{FF2B5EF4-FFF2-40B4-BE49-F238E27FC236}">
                <a16:creationId xmlns:a16="http://schemas.microsoft.com/office/drawing/2014/main" id="{3759C082-289D-8C42-A7F9-F12FEA265D23}"/>
              </a:ext>
            </a:extLst>
          </p:cNvPr>
          <p:cNvGrpSpPr/>
          <p:nvPr/>
        </p:nvGrpSpPr>
        <p:grpSpPr>
          <a:xfrm>
            <a:off x="8571592" y="3921587"/>
            <a:ext cx="3620409" cy="1914040"/>
            <a:chOff x="8571592" y="3921587"/>
            <a:chExt cx="3620409" cy="1914040"/>
          </a:xfrm>
        </p:grpSpPr>
        <p:sp>
          <p:nvSpPr>
            <p:cNvPr id="34" name="Rectangle 33">
              <a:extLst>
                <a:ext uri="{FF2B5EF4-FFF2-40B4-BE49-F238E27FC236}">
                  <a16:creationId xmlns:a16="http://schemas.microsoft.com/office/drawing/2014/main" id="{359A4C88-4C84-D24A-9FA5-C668EC2C7159}"/>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35" name="Group 34">
              <a:extLst>
                <a:ext uri="{FF2B5EF4-FFF2-40B4-BE49-F238E27FC236}">
                  <a16:creationId xmlns:a16="http://schemas.microsoft.com/office/drawing/2014/main" id="{C4853A7C-E2F4-6D45-9D09-875DE1C1F2B3}"/>
                </a:ext>
              </a:extLst>
            </p:cNvPr>
            <p:cNvGrpSpPr/>
            <p:nvPr/>
          </p:nvGrpSpPr>
          <p:grpSpPr>
            <a:xfrm>
              <a:off x="9784162" y="3921587"/>
              <a:ext cx="2407839" cy="1914040"/>
              <a:chOff x="8834500" y="3666276"/>
              <a:chExt cx="1966020" cy="1565791"/>
            </a:xfrm>
          </p:grpSpPr>
          <p:grpSp>
            <p:nvGrpSpPr>
              <p:cNvPr id="36" name="Group 35">
                <a:extLst>
                  <a:ext uri="{FF2B5EF4-FFF2-40B4-BE49-F238E27FC236}">
                    <a16:creationId xmlns:a16="http://schemas.microsoft.com/office/drawing/2014/main" id="{86EEF61C-7B82-A44D-A02F-08E91589A682}"/>
                  </a:ext>
                </a:extLst>
              </p:cNvPr>
              <p:cNvGrpSpPr/>
              <p:nvPr/>
            </p:nvGrpSpPr>
            <p:grpSpPr>
              <a:xfrm>
                <a:off x="8979292" y="3666276"/>
                <a:ext cx="1821228" cy="1312304"/>
                <a:chOff x="-3272346" y="4002157"/>
                <a:chExt cx="1476378" cy="1063819"/>
              </a:xfrm>
            </p:grpSpPr>
            <p:sp>
              <p:nvSpPr>
                <p:cNvPr id="38" name="Cloud">
                  <a:extLst>
                    <a:ext uri="{FF2B5EF4-FFF2-40B4-BE49-F238E27FC236}">
                      <a16:creationId xmlns:a16="http://schemas.microsoft.com/office/drawing/2014/main" id="{102D3139-4522-3B44-AC4B-BF81FDAE961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9" name="Picture 38">
                  <a:extLst>
                    <a:ext uri="{FF2B5EF4-FFF2-40B4-BE49-F238E27FC236}">
                      <a16:creationId xmlns:a16="http://schemas.microsoft.com/office/drawing/2014/main" id="{F3D88BE0-BEFE-2C4D-B45A-1092B71543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40" name="Picture 39">
                  <a:extLst>
                    <a:ext uri="{FF2B5EF4-FFF2-40B4-BE49-F238E27FC236}">
                      <a16:creationId xmlns:a16="http://schemas.microsoft.com/office/drawing/2014/main" id="{B03E223B-9FB9-B646-B3FC-2C31C2F15D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37" name="TextBox 36">
                <a:extLst>
                  <a:ext uri="{FF2B5EF4-FFF2-40B4-BE49-F238E27FC236}">
                    <a16:creationId xmlns:a16="http://schemas.microsoft.com/office/drawing/2014/main" id="{1BCB0FBC-4D48-4E43-94C1-7A7B6173DFB5}"/>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grpSp>
      <p:sp>
        <p:nvSpPr>
          <p:cNvPr id="42" name="Regular Pentagon 1">
            <a:extLst>
              <a:ext uri="{FF2B5EF4-FFF2-40B4-BE49-F238E27FC236}">
                <a16:creationId xmlns:a16="http://schemas.microsoft.com/office/drawing/2014/main" id="{2038DBA6-5598-7F4E-890E-92C6A385AF09}"/>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gular Pentagon 1">
            <a:extLst>
              <a:ext uri="{FF2B5EF4-FFF2-40B4-BE49-F238E27FC236}">
                <a16:creationId xmlns:a16="http://schemas.microsoft.com/office/drawing/2014/main" id="{20F4FA80-9BF7-6D42-89A5-3A624AC417B1}"/>
              </a:ext>
            </a:extLst>
          </p:cNvPr>
          <p:cNvSpPr/>
          <p:nvPr/>
        </p:nvSpPr>
        <p:spPr bwMode="auto">
          <a:xfrm>
            <a:off x="1153329" y="537977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 name="TextBox 4">
            <a:extLst>
              <a:ext uri="{FF2B5EF4-FFF2-40B4-BE49-F238E27FC236}">
                <a16:creationId xmlns:a16="http://schemas.microsoft.com/office/drawing/2014/main" id="{5149E968-A4DE-4046-9D76-A7EA2A358CE2}"/>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14</a:t>
            </a:fld>
            <a:endParaRPr lang="en-US" sz="2000" dirty="0" err="1">
              <a:gradFill>
                <a:gsLst>
                  <a:gs pos="2917">
                    <a:schemeClr val="tx1"/>
                  </a:gs>
                  <a:gs pos="30000">
                    <a:schemeClr val="tx1"/>
                  </a:gs>
                </a:gsLst>
                <a:lin ang="5400000" scaled="0"/>
              </a:gradFill>
            </a:endParaRPr>
          </a:p>
        </p:txBody>
      </p:sp>
      <p:sp>
        <p:nvSpPr>
          <p:cNvPr id="28" name="Rectangle: Rounded Corners 27">
            <a:extLst>
              <a:ext uri="{FF2B5EF4-FFF2-40B4-BE49-F238E27FC236}">
                <a16:creationId xmlns:a16="http://schemas.microsoft.com/office/drawing/2014/main" id="{B0E2DE80-2BEC-4BEB-BF59-4CBA7F0323CE}"/>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spTree>
    <p:extLst>
      <p:ext uri="{BB962C8B-B14F-4D97-AF65-F5344CB8AC3E}">
        <p14:creationId xmlns:p14="http://schemas.microsoft.com/office/powerpoint/2010/main" val="1594371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3EEF5894-94BF-448D-B7FF-5007331E4D7E}"/>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App receives an access token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17" name="Graphic 16" descr="User">
            <a:extLst>
              <a:ext uri="{FF2B5EF4-FFF2-40B4-BE49-F238E27FC236}">
                <a16:creationId xmlns:a16="http://schemas.microsoft.com/office/drawing/2014/main" id="{8F2F120C-3067-4B2D-896A-F8530A8ECD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72145" y="5150497"/>
            <a:ext cx="914400" cy="914400"/>
          </a:xfrm>
          <a:prstGeom prst="rect">
            <a:avLst/>
          </a:prstGeom>
        </p:spPr>
      </p:pic>
      <p:sp>
        <p:nvSpPr>
          <p:cNvPr id="21" name="Oval 20">
            <a:extLst>
              <a:ext uri="{FF2B5EF4-FFF2-40B4-BE49-F238E27FC236}">
                <a16:creationId xmlns:a16="http://schemas.microsoft.com/office/drawing/2014/main" id="{7987F405-3020-4B5E-B72B-4C863B4918F3}"/>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072ED777-BA3C-4456-A5D1-333DF2984156}"/>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13EFDAA-6E3F-46D8-87F3-11DCF96151CE}"/>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nvGrpSpPr>
          <p:cNvPr id="33" name="Group 32">
            <a:extLst>
              <a:ext uri="{FF2B5EF4-FFF2-40B4-BE49-F238E27FC236}">
                <a16:creationId xmlns:a16="http://schemas.microsoft.com/office/drawing/2014/main" id="{3759C082-289D-8C42-A7F9-F12FEA265D23}"/>
              </a:ext>
            </a:extLst>
          </p:cNvPr>
          <p:cNvGrpSpPr/>
          <p:nvPr/>
        </p:nvGrpSpPr>
        <p:grpSpPr>
          <a:xfrm>
            <a:off x="8571592" y="3921587"/>
            <a:ext cx="3620409" cy="1914040"/>
            <a:chOff x="8571592" y="3921587"/>
            <a:chExt cx="3620409" cy="1914040"/>
          </a:xfrm>
        </p:grpSpPr>
        <p:sp>
          <p:nvSpPr>
            <p:cNvPr id="34" name="Rectangle 33">
              <a:extLst>
                <a:ext uri="{FF2B5EF4-FFF2-40B4-BE49-F238E27FC236}">
                  <a16:creationId xmlns:a16="http://schemas.microsoft.com/office/drawing/2014/main" id="{359A4C88-4C84-D24A-9FA5-C668EC2C7159}"/>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35" name="Group 34">
              <a:extLst>
                <a:ext uri="{FF2B5EF4-FFF2-40B4-BE49-F238E27FC236}">
                  <a16:creationId xmlns:a16="http://schemas.microsoft.com/office/drawing/2014/main" id="{C4853A7C-E2F4-6D45-9D09-875DE1C1F2B3}"/>
                </a:ext>
              </a:extLst>
            </p:cNvPr>
            <p:cNvGrpSpPr/>
            <p:nvPr/>
          </p:nvGrpSpPr>
          <p:grpSpPr>
            <a:xfrm>
              <a:off x="9784162" y="3921587"/>
              <a:ext cx="2407839" cy="1914040"/>
              <a:chOff x="8834500" y="3666276"/>
              <a:chExt cx="1966020" cy="1565791"/>
            </a:xfrm>
          </p:grpSpPr>
          <p:grpSp>
            <p:nvGrpSpPr>
              <p:cNvPr id="36" name="Group 35">
                <a:extLst>
                  <a:ext uri="{FF2B5EF4-FFF2-40B4-BE49-F238E27FC236}">
                    <a16:creationId xmlns:a16="http://schemas.microsoft.com/office/drawing/2014/main" id="{86EEF61C-7B82-A44D-A02F-08E91589A682}"/>
                  </a:ext>
                </a:extLst>
              </p:cNvPr>
              <p:cNvGrpSpPr/>
              <p:nvPr/>
            </p:nvGrpSpPr>
            <p:grpSpPr>
              <a:xfrm>
                <a:off x="8979292" y="3666276"/>
                <a:ext cx="1821228" cy="1312304"/>
                <a:chOff x="-3272346" y="4002157"/>
                <a:chExt cx="1476378" cy="1063819"/>
              </a:xfrm>
            </p:grpSpPr>
            <p:sp>
              <p:nvSpPr>
                <p:cNvPr id="38" name="Cloud">
                  <a:extLst>
                    <a:ext uri="{FF2B5EF4-FFF2-40B4-BE49-F238E27FC236}">
                      <a16:creationId xmlns:a16="http://schemas.microsoft.com/office/drawing/2014/main" id="{102D3139-4522-3B44-AC4B-BF81FDAE961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9" name="Picture 38">
                  <a:extLst>
                    <a:ext uri="{FF2B5EF4-FFF2-40B4-BE49-F238E27FC236}">
                      <a16:creationId xmlns:a16="http://schemas.microsoft.com/office/drawing/2014/main" id="{F3D88BE0-BEFE-2C4D-B45A-1092B71543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40" name="Picture 39">
                  <a:extLst>
                    <a:ext uri="{FF2B5EF4-FFF2-40B4-BE49-F238E27FC236}">
                      <a16:creationId xmlns:a16="http://schemas.microsoft.com/office/drawing/2014/main" id="{B03E223B-9FB9-B646-B3FC-2C31C2F15D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37" name="TextBox 36">
                <a:extLst>
                  <a:ext uri="{FF2B5EF4-FFF2-40B4-BE49-F238E27FC236}">
                    <a16:creationId xmlns:a16="http://schemas.microsoft.com/office/drawing/2014/main" id="{1BCB0FBC-4D48-4E43-94C1-7A7B6173DFB5}"/>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grpSp>
      <p:sp>
        <p:nvSpPr>
          <p:cNvPr id="42" name="Regular Pentagon 1">
            <a:extLst>
              <a:ext uri="{FF2B5EF4-FFF2-40B4-BE49-F238E27FC236}">
                <a16:creationId xmlns:a16="http://schemas.microsoft.com/office/drawing/2014/main" id="{2038DBA6-5598-7F4E-890E-92C6A385AF09}"/>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gular Pentagon 1">
            <a:extLst>
              <a:ext uri="{FF2B5EF4-FFF2-40B4-BE49-F238E27FC236}">
                <a16:creationId xmlns:a16="http://schemas.microsoft.com/office/drawing/2014/main" id="{20F4FA80-9BF7-6D42-89A5-3A624AC417B1}"/>
              </a:ext>
            </a:extLst>
          </p:cNvPr>
          <p:cNvSpPr/>
          <p:nvPr/>
        </p:nvSpPr>
        <p:spPr bwMode="auto">
          <a:xfrm>
            <a:off x="1153329" y="537977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 name="TextBox 4">
            <a:extLst>
              <a:ext uri="{FF2B5EF4-FFF2-40B4-BE49-F238E27FC236}">
                <a16:creationId xmlns:a16="http://schemas.microsoft.com/office/drawing/2014/main" id="{1F584798-BB7A-4B6A-B33C-1A8961471642}"/>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15</a:t>
            </a:fld>
            <a:endParaRPr lang="en-US" sz="2000" dirty="0" err="1">
              <a:gradFill>
                <a:gsLst>
                  <a:gs pos="2917">
                    <a:schemeClr val="tx1"/>
                  </a:gs>
                  <a:gs pos="30000">
                    <a:schemeClr val="tx1"/>
                  </a:gs>
                </a:gsLst>
                <a:lin ang="5400000" scaled="0"/>
              </a:gradFill>
            </a:endParaRPr>
          </a:p>
        </p:txBody>
      </p:sp>
      <p:sp>
        <p:nvSpPr>
          <p:cNvPr id="28" name="TextBox 27">
            <a:extLst>
              <a:ext uri="{FF2B5EF4-FFF2-40B4-BE49-F238E27FC236}">
                <a16:creationId xmlns:a16="http://schemas.microsoft.com/office/drawing/2014/main" id="{B9739492-FD43-1D4C-B755-0FB2C86F46FE}"/>
              </a:ext>
            </a:extLst>
          </p:cNvPr>
          <p:cNvSpPr txBox="1"/>
          <p:nvPr/>
        </p:nvSpPr>
        <p:spPr>
          <a:xfrm>
            <a:off x="156166" y="1076329"/>
            <a:ext cx="11879668" cy="5539978"/>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r>
              <a:rPr lang="en-US" sz="2400" dirty="0"/>
              <a:t>eyJ0eXAiOiJKV1QiLCJhbGciOiJSUzI1NiIsImtpZCI6Imk2bEdrM0ZaenhSY1ViMkMzbkVRN3N5SEpsWSJ9.eyJhdWQiOiI2ZTc0MTcyYi1iZTU2LTQ4NDMtOWZmNC1lNjZhMzliYjEyZTMiLCJpc3MiOiJodHRwczovL2xvZ2luLm1pY3Jvc29mdG9ubGluZS5jb20vNzJmOTg4YmYtODZmMS00MWFmLTkxYWItMmQ3Y2QwMTFkYjQ3L3YyLjAiLCJpYXQiOjE1MzcyMzEwNDgsIm5iZiI6MTUzNzIzMTA0OCwiZXhwIjoxNTM3MjM0OTQ4LCJhaW8iOiJBWFFBaS84SUFBQUF0QWFaTG8zQ2hNaWY2S09udHRSQjdlQnE0L0RjY1F6amNKR3hQWXkvQzNqRGFOR3hYZDZ3TklJVkdSZ2hOUm53SjFsT2NBbk5aY2p2a295ckZ4Q3R0djMzMTQwUmlvT0ZKNGJDQ0dWdW9DYWcxdU9UVDIyMjIyZ0h3TFBZUS91Zjc5UVgrMEtJaWpkcm1wNjlSY3R6bVE9PSIsImF6cCI6IjZlNzQxNzJiLWJlNTYtNDg0My05ZmY0LWU2NmEzOWJiMTJlMyIsImF6cGFjciI6IjAiLCJuYW1lIjoiQWJlIExpbmNvbG4iLCJvaWQiOiI2OTAyMjJiZS1mZjFhLTRkNTYtYWJkMS03ZTRmN2QzOGU0NzQiLCJwcmVmZXJyZWRfdXNlcm5hbWUiOiJhYmVsaUBtaWNyb3NvZnQuY29tIiwicmgiOiJJIiwic2NwIjoiYWNjZXNzX2FzX3VzZXIiLCJzdWIiOiJIS1pwZmFIeVdhZGVPb3VZbGl0anJJLUtmZlRtMjIyWDVyclYzeERxZktRIiwidGlkIjoiNzJmOTg4YmYtODZmMS00MWFmLTkxYWItMmQ3Y2QwMTFkYjQ3IiwidXRpIjoiZnFpQnFYTFBqMGVRYTgyUy1JWUZBQSIsInZlciI6IjIuMCJ9.pj4N-w_3Us9DrBLfpCt</a:t>
            </a:r>
          </a:p>
        </p:txBody>
      </p:sp>
    </p:spTree>
    <p:extLst>
      <p:ext uri="{BB962C8B-B14F-4D97-AF65-F5344CB8AC3E}">
        <p14:creationId xmlns:p14="http://schemas.microsoft.com/office/powerpoint/2010/main" val="3793347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an authenticated user and a token to call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1198387" y="539241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4" name="Arrow: Right 23">
            <a:extLst>
              <a:ext uri="{FF2B5EF4-FFF2-40B4-BE49-F238E27FC236}">
                <a16:creationId xmlns:a16="http://schemas.microsoft.com/office/drawing/2014/main" id="{C1165E95-0614-4105-8F7F-CC4990B089B1}"/>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 name="TextBox 4">
            <a:extLst>
              <a:ext uri="{FF2B5EF4-FFF2-40B4-BE49-F238E27FC236}">
                <a16:creationId xmlns:a16="http://schemas.microsoft.com/office/drawing/2014/main" id="{32002983-8AFF-4891-8217-51FF57207DCB}"/>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16</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33054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7432745" y="3414391"/>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4" name="Arrow: Right 23">
            <a:extLst>
              <a:ext uri="{FF2B5EF4-FFF2-40B4-BE49-F238E27FC236}">
                <a16:creationId xmlns:a16="http://schemas.microsoft.com/office/drawing/2014/main" id="{C1165E95-0614-4105-8F7F-CC4990B089B1}"/>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 name="TextBox 4">
            <a:extLst>
              <a:ext uri="{FF2B5EF4-FFF2-40B4-BE49-F238E27FC236}">
                <a16:creationId xmlns:a16="http://schemas.microsoft.com/office/drawing/2014/main" id="{AA1286FF-66A6-4364-A830-4F67C26F1E87}"/>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17</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59089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740836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7432745" y="3414391"/>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4">
            <a:extLst>
              <a:ext uri="{FF2B5EF4-FFF2-40B4-BE49-F238E27FC236}">
                <a16:creationId xmlns:a16="http://schemas.microsoft.com/office/drawing/2014/main" id="{8FBBDE5D-C605-4AD3-A0AE-96EFFFE482B1}"/>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18</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07215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9EC9-9163-496D-A9FE-2F6A632E88CF}"/>
              </a:ext>
            </a:extLst>
          </p:cNvPr>
          <p:cNvSpPr>
            <a:spLocks noGrp="1"/>
          </p:cNvSpPr>
          <p:nvPr>
            <p:ph type="title"/>
          </p:nvPr>
        </p:nvSpPr>
        <p:spPr/>
        <p:txBody>
          <a:bodyPr/>
          <a:lstStyle/>
          <a:p>
            <a:r>
              <a:rPr lang="en-US" dirty="0"/>
              <a:t>But what if I need to call another API?</a:t>
            </a:r>
          </a:p>
        </p:txBody>
      </p:sp>
      <p:sp>
        <p:nvSpPr>
          <p:cNvPr id="3" name="Content Placeholder 2">
            <a:extLst>
              <a:ext uri="{FF2B5EF4-FFF2-40B4-BE49-F238E27FC236}">
                <a16:creationId xmlns:a16="http://schemas.microsoft.com/office/drawing/2014/main" id="{FAAC3CAC-570D-4108-A4B3-203664AB3D0C}"/>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6F72D210-3359-4300-8A40-5B55AF52E78A}"/>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19</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52684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979539"/>
            <a:ext cx="7267712" cy="553998"/>
          </a:xfrm>
        </p:spPr>
        <p:txBody>
          <a:bodyPr/>
          <a:lstStyle/>
          <a:p>
            <a:r>
              <a:rPr lang="en-US" dirty="0"/>
              <a:t>Fundamentals of Modern Auth</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a:xfrm>
            <a:off x="8686801" y="585788"/>
            <a:ext cx="2922588" cy="886397"/>
          </a:xfrm>
        </p:spPr>
        <p:txBody>
          <a:bodyPr/>
          <a:lstStyle/>
          <a:p>
            <a:r>
              <a:rPr lang="en-US"/>
              <a:t>Microsoft identity platform</a:t>
            </a:r>
          </a:p>
          <a:p>
            <a:r>
              <a:rPr lang="en-US"/>
              <a:t>Developer Training</a:t>
            </a:r>
          </a:p>
        </p:txBody>
      </p:sp>
      <p:sp>
        <p:nvSpPr>
          <p:cNvPr id="2" name="TextBox 4">
            <a:extLst>
              <a:ext uri="{FF2B5EF4-FFF2-40B4-BE49-F238E27FC236}">
                <a16:creationId xmlns:a16="http://schemas.microsoft.com/office/drawing/2014/main" id="{85E2EFA7-95AB-4C33-9550-41328664CD6D}"/>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2</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Apps asks Microsoft identity for another access token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1198387" y="539241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17" name="Arrow: Bent 16">
            <a:extLst>
              <a:ext uri="{FF2B5EF4-FFF2-40B4-BE49-F238E27FC236}">
                <a16:creationId xmlns:a16="http://schemas.microsoft.com/office/drawing/2014/main" id="{793952F5-EDC8-4300-9C5D-861B523C7A63}"/>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B7CF9F70-1D94-426B-87DB-4444BB0DBE64}"/>
              </a:ext>
            </a:extLst>
          </p:cNvPr>
          <p:cNvSpPr txBox="1"/>
          <p:nvPr/>
        </p:nvSpPr>
        <p:spPr>
          <a:xfrm>
            <a:off x="290138" y="1095971"/>
            <a:ext cx="416209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Need an access token to read the catalog as the user</a:t>
            </a:r>
          </a:p>
        </p:txBody>
      </p:sp>
      <p:grpSp>
        <p:nvGrpSpPr>
          <p:cNvPr id="3" name="Group 2">
            <a:extLst>
              <a:ext uri="{FF2B5EF4-FFF2-40B4-BE49-F238E27FC236}">
                <a16:creationId xmlns:a16="http://schemas.microsoft.com/office/drawing/2014/main" id="{E219A8A4-6D25-40C2-9622-F2D892B36894}"/>
              </a:ext>
            </a:extLst>
          </p:cNvPr>
          <p:cNvGrpSpPr/>
          <p:nvPr/>
        </p:nvGrpSpPr>
        <p:grpSpPr>
          <a:xfrm>
            <a:off x="9780394" y="1556350"/>
            <a:ext cx="2407840" cy="1914035"/>
            <a:chOff x="8834500" y="3666280"/>
            <a:chExt cx="1966021" cy="1565787"/>
          </a:xfrm>
        </p:grpSpPr>
        <p:grpSp>
          <p:nvGrpSpPr>
            <p:cNvPr id="25" name="Group 24">
              <a:extLst>
                <a:ext uri="{FF2B5EF4-FFF2-40B4-BE49-F238E27FC236}">
                  <a16:creationId xmlns:a16="http://schemas.microsoft.com/office/drawing/2014/main" id="{D8DCECF0-ADC5-4005-9D08-0CB7577C27F5}"/>
                </a:ext>
              </a:extLst>
            </p:cNvPr>
            <p:cNvGrpSpPr/>
            <p:nvPr/>
          </p:nvGrpSpPr>
          <p:grpSpPr>
            <a:xfrm>
              <a:off x="8979293" y="3666280"/>
              <a:ext cx="1821228" cy="1312305"/>
              <a:chOff x="-3272346" y="4002157"/>
              <a:chExt cx="1476378" cy="1063819"/>
            </a:xfrm>
          </p:grpSpPr>
          <p:sp>
            <p:nvSpPr>
              <p:cNvPr id="27" name="Cloud">
                <a:extLst>
                  <a:ext uri="{FF2B5EF4-FFF2-40B4-BE49-F238E27FC236}">
                    <a16:creationId xmlns:a16="http://schemas.microsoft.com/office/drawing/2014/main" id="{16B89D87-DEFB-4A16-9F47-029D3D1803E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9365B278-0FD1-42C9-9D7D-5CC361F98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4" name="Picture 33">
                <a:extLst>
                  <a:ext uri="{FF2B5EF4-FFF2-40B4-BE49-F238E27FC236}">
                    <a16:creationId xmlns:a16="http://schemas.microsoft.com/office/drawing/2014/main" id="{1BDC5FAB-9C4C-46C2-BAF7-5460225D8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6" name="TextBox 25">
              <a:extLst>
                <a:ext uri="{FF2B5EF4-FFF2-40B4-BE49-F238E27FC236}">
                  <a16:creationId xmlns:a16="http://schemas.microsoft.com/office/drawing/2014/main" id="{BFA32546-8E30-4E84-B52E-60446989B29B}"/>
                </a:ext>
              </a:extLst>
            </p:cNvPr>
            <p:cNvSpPr txBox="1"/>
            <p:nvPr/>
          </p:nvSpPr>
          <p:spPr>
            <a:xfrm>
              <a:off x="8834500" y="4859151"/>
              <a:ext cx="942214"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Catalog API</a:t>
              </a:r>
            </a:p>
          </p:txBody>
        </p:sp>
      </p:grpSp>
      <p:sp>
        <p:nvSpPr>
          <p:cNvPr id="5" name="Rectangle 4">
            <a:extLst>
              <a:ext uri="{FF2B5EF4-FFF2-40B4-BE49-F238E27FC236}">
                <a16:creationId xmlns:a16="http://schemas.microsoft.com/office/drawing/2014/main" id="{95A0531E-09D1-47BA-9D22-7B542AE7B92F}"/>
              </a:ext>
            </a:extLst>
          </p:cNvPr>
          <p:cNvSpPr/>
          <p:nvPr/>
        </p:nvSpPr>
        <p:spPr bwMode="auto">
          <a:xfrm>
            <a:off x="8571592" y="1498107"/>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4" name="TextBox 4">
            <a:extLst>
              <a:ext uri="{FF2B5EF4-FFF2-40B4-BE49-F238E27FC236}">
                <a16:creationId xmlns:a16="http://schemas.microsoft.com/office/drawing/2014/main" id="{5CADB3A2-7C8C-4ECB-84D1-0954A9EA7BE3}"/>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20</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08612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The core of SSO</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1198387" y="539241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3" name="Group 2">
            <a:extLst>
              <a:ext uri="{FF2B5EF4-FFF2-40B4-BE49-F238E27FC236}">
                <a16:creationId xmlns:a16="http://schemas.microsoft.com/office/drawing/2014/main" id="{E219A8A4-6D25-40C2-9622-F2D892B36894}"/>
              </a:ext>
            </a:extLst>
          </p:cNvPr>
          <p:cNvGrpSpPr/>
          <p:nvPr/>
        </p:nvGrpSpPr>
        <p:grpSpPr>
          <a:xfrm>
            <a:off x="9780394" y="1556350"/>
            <a:ext cx="2407840" cy="1914035"/>
            <a:chOff x="8834500" y="3666280"/>
            <a:chExt cx="1966021" cy="1565787"/>
          </a:xfrm>
        </p:grpSpPr>
        <p:grpSp>
          <p:nvGrpSpPr>
            <p:cNvPr id="25" name="Group 24">
              <a:extLst>
                <a:ext uri="{FF2B5EF4-FFF2-40B4-BE49-F238E27FC236}">
                  <a16:creationId xmlns:a16="http://schemas.microsoft.com/office/drawing/2014/main" id="{D8DCECF0-ADC5-4005-9D08-0CB7577C27F5}"/>
                </a:ext>
              </a:extLst>
            </p:cNvPr>
            <p:cNvGrpSpPr/>
            <p:nvPr/>
          </p:nvGrpSpPr>
          <p:grpSpPr>
            <a:xfrm>
              <a:off x="8979293" y="3666280"/>
              <a:ext cx="1821228" cy="1312305"/>
              <a:chOff x="-3272346" y="4002157"/>
              <a:chExt cx="1476378" cy="1063819"/>
            </a:xfrm>
          </p:grpSpPr>
          <p:sp>
            <p:nvSpPr>
              <p:cNvPr id="27" name="Cloud">
                <a:extLst>
                  <a:ext uri="{FF2B5EF4-FFF2-40B4-BE49-F238E27FC236}">
                    <a16:creationId xmlns:a16="http://schemas.microsoft.com/office/drawing/2014/main" id="{16B89D87-DEFB-4A16-9F47-029D3D1803E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9365B278-0FD1-42C9-9D7D-5CC361F98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4" name="Picture 33">
                <a:extLst>
                  <a:ext uri="{FF2B5EF4-FFF2-40B4-BE49-F238E27FC236}">
                    <a16:creationId xmlns:a16="http://schemas.microsoft.com/office/drawing/2014/main" id="{1BDC5FAB-9C4C-46C2-BAF7-5460225D8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6" name="TextBox 25">
              <a:extLst>
                <a:ext uri="{FF2B5EF4-FFF2-40B4-BE49-F238E27FC236}">
                  <a16:creationId xmlns:a16="http://schemas.microsoft.com/office/drawing/2014/main" id="{BFA32546-8E30-4E84-B52E-60446989B29B}"/>
                </a:ext>
              </a:extLst>
            </p:cNvPr>
            <p:cNvSpPr txBox="1"/>
            <p:nvPr/>
          </p:nvSpPr>
          <p:spPr>
            <a:xfrm>
              <a:off x="8834500" y="4859151"/>
              <a:ext cx="942214"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Catalog API</a:t>
              </a:r>
            </a:p>
          </p:txBody>
        </p:sp>
      </p:grpSp>
      <p:sp>
        <p:nvSpPr>
          <p:cNvPr id="5" name="Rectangle 4">
            <a:extLst>
              <a:ext uri="{FF2B5EF4-FFF2-40B4-BE49-F238E27FC236}">
                <a16:creationId xmlns:a16="http://schemas.microsoft.com/office/drawing/2014/main" id="{95A0531E-09D1-47BA-9D22-7B542AE7B92F}"/>
              </a:ext>
            </a:extLst>
          </p:cNvPr>
          <p:cNvSpPr/>
          <p:nvPr/>
        </p:nvSpPr>
        <p:spPr bwMode="auto">
          <a:xfrm>
            <a:off x="8571592" y="1498107"/>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4" name="Oval 3">
            <a:extLst>
              <a:ext uri="{FF2B5EF4-FFF2-40B4-BE49-F238E27FC236}">
                <a16:creationId xmlns:a16="http://schemas.microsoft.com/office/drawing/2014/main" id="{552C8239-4B8E-4A15-ADD6-97C0E09D9DE7}"/>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36" name="Straight Arrow Connector 35">
            <a:extLst>
              <a:ext uri="{FF2B5EF4-FFF2-40B4-BE49-F238E27FC236}">
                <a16:creationId xmlns:a16="http://schemas.microsoft.com/office/drawing/2014/main" id="{486922E7-758F-43AE-B6CA-BB099F1F7CE4}"/>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91E2FCD-090B-4ACE-A174-6B024DE4892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pic>
        <p:nvPicPr>
          <p:cNvPr id="10" name="Graphic 9" descr="User">
            <a:extLst>
              <a:ext uri="{FF2B5EF4-FFF2-40B4-BE49-F238E27FC236}">
                <a16:creationId xmlns:a16="http://schemas.microsoft.com/office/drawing/2014/main" id="{19C76477-02AE-49F2-B0BD-186CCCC1ED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72145" y="5150497"/>
            <a:ext cx="914400" cy="914400"/>
          </a:xfrm>
          <a:prstGeom prst="rect">
            <a:avLst/>
          </a:prstGeom>
        </p:spPr>
      </p:pic>
      <p:sp>
        <p:nvSpPr>
          <p:cNvPr id="11" name="TextBox 4">
            <a:extLst>
              <a:ext uri="{FF2B5EF4-FFF2-40B4-BE49-F238E27FC236}">
                <a16:creationId xmlns:a16="http://schemas.microsoft.com/office/drawing/2014/main" id="{07F8DD4A-8736-49B7-82CB-C3C528AF3BEF}"/>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21</a:t>
            </a:fld>
            <a:endParaRPr lang="en-US" sz="2000" dirty="0" err="1">
              <a:gradFill>
                <a:gsLst>
                  <a:gs pos="2917">
                    <a:schemeClr val="tx1"/>
                  </a:gs>
                  <a:gs pos="30000">
                    <a:schemeClr val="tx1"/>
                  </a:gs>
                </a:gsLst>
                <a:lin ang="5400000" scaled="0"/>
              </a:gradFill>
            </a:endParaRPr>
          </a:p>
        </p:txBody>
      </p:sp>
      <p:sp>
        <p:nvSpPr>
          <p:cNvPr id="42" name="Rectangle: Rounded Corners 41">
            <a:extLst>
              <a:ext uri="{FF2B5EF4-FFF2-40B4-BE49-F238E27FC236}">
                <a16:creationId xmlns:a16="http://schemas.microsoft.com/office/drawing/2014/main" id="{DCDA8C03-9D65-439E-B1FA-94D954E4E98E}"/>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spTree>
    <p:extLst>
      <p:ext uri="{BB962C8B-B14F-4D97-AF65-F5344CB8AC3E}">
        <p14:creationId xmlns:p14="http://schemas.microsoft.com/office/powerpoint/2010/main" val="377122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receives another access token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1198387" y="539241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3" name="Group 2">
            <a:extLst>
              <a:ext uri="{FF2B5EF4-FFF2-40B4-BE49-F238E27FC236}">
                <a16:creationId xmlns:a16="http://schemas.microsoft.com/office/drawing/2014/main" id="{E219A8A4-6D25-40C2-9622-F2D892B36894}"/>
              </a:ext>
            </a:extLst>
          </p:cNvPr>
          <p:cNvGrpSpPr/>
          <p:nvPr/>
        </p:nvGrpSpPr>
        <p:grpSpPr>
          <a:xfrm>
            <a:off x="9780394" y="1556350"/>
            <a:ext cx="2407840" cy="1914035"/>
            <a:chOff x="8834500" y="3666280"/>
            <a:chExt cx="1966021" cy="1565787"/>
          </a:xfrm>
        </p:grpSpPr>
        <p:grpSp>
          <p:nvGrpSpPr>
            <p:cNvPr id="25" name="Group 24">
              <a:extLst>
                <a:ext uri="{FF2B5EF4-FFF2-40B4-BE49-F238E27FC236}">
                  <a16:creationId xmlns:a16="http://schemas.microsoft.com/office/drawing/2014/main" id="{D8DCECF0-ADC5-4005-9D08-0CB7577C27F5}"/>
                </a:ext>
              </a:extLst>
            </p:cNvPr>
            <p:cNvGrpSpPr/>
            <p:nvPr/>
          </p:nvGrpSpPr>
          <p:grpSpPr>
            <a:xfrm>
              <a:off x="8979293" y="3666280"/>
              <a:ext cx="1821228" cy="1312305"/>
              <a:chOff x="-3272346" y="4002157"/>
              <a:chExt cx="1476378" cy="1063819"/>
            </a:xfrm>
          </p:grpSpPr>
          <p:sp>
            <p:nvSpPr>
              <p:cNvPr id="27" name="Cloud">
                <a:extLst>
                  <a:ext uri="{FF2B5EF4-FFF2-40B4-BE49-F238E27FC236}">
                    <a16:creationId xmlns:a16="http://schemas.microsoft.com/office/drawing/2014/main" id="{16B89D87-DEFB-4A16-9F47-029D3D1803E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9365B278-0FD1-42C9-9D7D-5CC361F98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4" name="Picture 33">
                <a:extLst>
                  <a:ext uri="{FF2B5EF4-FFF2-40B4-BE49-F238E27FC236}">
                    <a16:creationId xmlns:a16="http://schemas.microsoft.com/office/drawing/2014/main" id="{1BDC5FAB-9C4C-46C2-BAF7-5460225D8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6" name="TextBox 25">
              <a:extLst>
                <a:ext uri="{FF2B5EF4-FFF2-40B4-BE49-F238E27FC236}">
                  <a16:creationId xmlns:a16="http://schemas.microsoft.com/office/drawing/2014/main" id="{BFA32546-8E30-4E84-B52E-60446989B29B}"/>
                </a:ext>
              </a:extLst>
            </p:cNvPr>
            <p:cNvSpPr txBox="1"/>
            <p:nvPr/>
          </p:nvSpPr>
          <p:spPr>
            <a:xfrm>
              <a:off x="8834500" y="4859151"/>
              <a:ext cx="942214"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Catalog API</a:t>
              </a:r>
            </a:p>
          </p:txBody>
        </p:sp>
      </p:grpSp>
      <p:sp>
        <p:nvSpPr>
          <p:cNvPr id="5" name="Rectangle 4">
            <a:extLst>
              <a:ext uri="{FF2B5EF4-FFF2-40B4-BE49-F238E27FC236}">
                <a16:creationId xmlns:a16="http://schemas.microsoft.com/office/drawing/2014/main" id="{95A0531E-09D1-47BA-9D22-7B542AE7B92F}"/>
              </a:ext>
            </a:extLst>
          </p:cNvPr>
          <p:cNvSpPr/>
          <p:nvPr/>
        </p:nvSpPr>
        <p:spPr bwMode="auto">
          <a:xfrm>
            <a:off x="8571592" y="1498107"/>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4" name="Oval 3">
            <a:extLst>
              <a:ext uri="{FF2B5EF4-FFF2-40B4-BE49-F238E27FC236}">
                <a16:creationId xmlns:a16="http://schemas.microsoft.com/office/drawing/2014/main" id="{552C8239-4B8E-4A15-ADD6-97C0E09D9DE7}"/>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36" name="Straight Arrow Connector 35">
            <a:extLst>
              <a:ext uri="{FF2B5EF4-FFF2-40B4-BE49-F238E27FC236}">
                <a16:creationId xmlns:a16="http://schemas.microsoft.com/office/drawing/2014/main" id="{486922E7-758F-43AE-B6CA-BB099F1F7CE4}"/>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91E2FCD-090B-4ACE-A174-6B024DE4892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pic>
        <p:nvPicPr>
          <p:cNvPr id="10" name="Graphic 9" descr="User">
            <a:extLst>
              <a:ext uri="{FF2B5EF4-FFF2-40B4-BE49-F238E27FC236}">
                <a16:creationId xmlns:a16="http://schemas.microsoft.com/office/drawing/2014/main" id="{19C76477-02AE-49F2-B0BD-186CCCC1ED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72145" y="5150497"/>
            <a:ext cx="914400" cy="914400"/>
          </a:xfrm>
          <a:prstGeom prst="rect">
            <a:avLst/>
          </a:prstGeom>
        </p:spPr>
      </p:pic>
      <p:sp>
        <p:nvSpPr>
          <p:cNvPr id="11" name="Regular Pentagon 1">
            <a:extLst>
              <a:ext uri="{FF2B5EF4-FFF2-40B4-BE49-F238E27FC236}">
                <a16:creationId xmlns:a16="http://schemas.microsoft.com/office/drawing/2014/main" id="{27DB0927-6E39-4332-9CA7-11D232FDA380}"/>
              </a:ext>
            </a:extLst>
          </p:cNvPr>
          <p:cNvSpPr/>
          <p:nvPr/>
        </p:nvSpPr>
        <p:spPr bwMode="auto">
          <a:xfrm>
            <a:off x="2232944" y="539241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A2</a:t>
            </a:r>
            <a:endParaRPr kumimoji="0" lang="en-US" sz="2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4">
            <a:extLst>
              <a:ext uri="{FF2B5EF4-FFF2-40B4-BE49-F238E27FC236}">
                <a16:creationId xmlns:a16="http://schemas.microsoft.com/office/drawing/2014/main" id="{88B2B21B-80B0-4261-8170-376178D4774B}"/>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22</a:t>
            </a:fld>
            <a:endParaRPr lang="en-US" sz="2000" dirty="0" err="1">
              <a:gradFill>
                <a:gsLst>
                  <a:gs pos="2917">
                    <a:schemeClr val="tx1"/>
                  </a:gs>
                  <a:gs pos="30000">
                    <a:schemeClr val="tx1"/>
                  </a:gs>
                </a:gsLst>
                <a:lin ang="5400000" scaled="0"/>
              </a:gradFill>
            </a:endParaRPr>
          </a:p>
        </p:txBody>
      </p:sp>
      <p:sp>
        <p:nvSpPr>
          <p:cNvPr id="35" name="Rectangle: Rounded Corners 34">
            <a:extLst>
              <a:ext uri="{FF2B5EF4-FFF2-40B4-BE49-F238E27FC236}">
                <a16:creationId xmlns:a16="http://schemas.microsoft.com/office/drawing/2014/main" id="{0E466EAB-4612-4436-AD7A-2D65BB4EFD0F}"/>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spTree>
    <p:extLst>
      <p:ext uri="{BB962C8B-B14F-4D97-AF65-F5344CB8AC3E}">
        <p14:creationId xmlns:p14="http://schemas.microsoft.com/office/powerpoint/2010/main" val="38634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a:t>
            </a:r>
            <a:r>
              <a:rPr lang="en-US"/>
              <a:t>has a </a:t>
            </a:r>
            <a:r>
              <a:rPr lang="en-US" dirty="0"/>
              <a:t>token to call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1198387" y="539241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3" name="Group 2">
            <a:extLst>
              <a:ext uri="{FF2B5EF4-FFF2-40B4-BE49-F238E27FC236}">
                <a16:creationId xmlns:a16="http://schemas.microsoft.com/office/drawing/2014/main" id="{E219A8A4-6D25-40C2-9622-F2D892B36894}"/>
              </a:ext>
            </a:extLst>
          </p:cNvPr>
          <p:cNvGrpSpPr/>
          <p:nvPr/>
        </p:nvGrpSpPr>
        <p:grpSpPr>
          <a:xfrm>
            <a:off x="9780394" y="1556350"/>
            <a:ext cx="2407840" cy="1914035"/>
            <a:chOff x="8834500" y="3666280"/>
            <a:chExt cx="1966021" cy="1565787"/>
          </a:xfrm>
        </p:grpSpPr>
        <p:grpSp>
          <p:nvGrpSpPr>
            <p:cNvPr id="25" name="Group 24">
              <a:extLst>
                <a:ext uri="{FF2B5EF4-FFF2-40B4-BE49-F238E27FC236}">
                  <a16:creationId xmlns:a16="http://schemas.microsoft.com/office/drawing/2014/main" id="{D8DCECF0-ADC5-4005-9D08-0CB7577C27F5}"/>
                </a:ext>
              </a:extLst>
            </p:cNvPr>
            <p:cNvGrpSpPr/>
            <p:nvPr/>
          </p:nvGrpSpPr>
          <p:grpSpPr>
            <a:xfrm>
              <a:off x="8979293" y="3666280"/>
              <a:ext cx="1821228" cy="1312305"/>
              <a:chOff x="-3272346" y="4002157"/>
              <a:chExt cx="1476378" cy="1063819"/>
            </a:xfrm>
          </p:grpSpPr>
          <p:sp>
            <p:nvSpPr>
              <p:cNvPr id="27" name="Cloud">
                <a:extLst>
                  <a:ext uri="{FF2B5EF4-FFF2-40B4-BE49-F238E27FC236}">
                    <a16:creationId xmlns:a16="http://schemas.microsoft.com/office/drawing/2014/main" id="{16B89D87-DEFB-4A16-9F47-029D3D1803E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9365B278-0FD1-42C9-9D7D-5CC361F98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4" name="Picture 33">
                <a:extLst>
                  <a:ext uri="{FF2B5EF4-FFF2-40B4-BE49-F238E27FC236}">
                    <a16:creationId xmlns:a16="http://schemas.microsoft.com/office/drawing/2014/main" id="{1BDC5FAB-9C4C-46C2-BAF7-5460225D8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6" name="TextBox 25">
              <a:extLst>
                <a:ext uri="{FF2B5EF4-FFF2-40B4-BE49-F238E27FC236}">
                  <a16:creationId xmlns:a16="http://schemas.microsoft.com/office/drawing/2014/main" id="{BFA32546-8E30-4E84-B52E-60446989B29B}"/>
                </a:ext>
              </a:extLst>
            </p:cNvPr>
            <p:cNvSpPr txBox="1"/>
            <p:nvPr/>
          </p:nvSpPr>
          <p:spPr>
            <a:xfrm>
              <a:off x="8834500" y="4859151"/>
              <a:ext cx="942214"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Catalog API</a:t>
              </a:r>
            </a:p>
          </p:txBody>
        </p:sp>
      </p:grpSp>
      <p:sp>
        <p:nvSpPr>
          <p:cNvPr id="5" name="Rectangle 4">
            <a:extLst>
              <a:ext uri="{FF2B5EF4-FFF2-40B4-BE49-F238E27FC236}">
                <a16:creationId xmlns:a16="http://schemas.microsoft.com/office/drawing/2014/main" id="{95A0531E-09D1-47BA-9D22-7B542AE7B92F}"/>
              </a:ext>
            </a:extLst>
          </p:cNvPr>
          <p:cNvSpPr/>
          <p:nvPr/>
        </p:nvSpPr>
        <p:spPr bwMode="auto">
          <a:xfrm>
            <a:off x="8571592" y="1498107"/>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4" name="Regular Pentagon 1">
            <a:extLst>
              <a:ext uri="{FF2B5EF4-FFF2-40B4-BE49-F238E27FC236}">
                <a16:creationId xmlns:a16="http://schemas.microsoft.com/office/drawing/2014/main" id="{6F6B0931-0917-4553-BDC5-5BB1E42FD1CE}"/>
              </a:ext>
            </a:extLst>
          </p:cNvPr>
          <p:cNvSpPr/>
          <p:nvPr/>
        </p:nvSpPr>
        <p:spPr bwMode="auto">
          <a:xfrm>
            <a:off x="2232944" y="539241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A2</a:t>
            </a:r>
            <a:endParaRPr kumimoji="0" lang="en-US" sz="2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19D579F0-159F-464C-82E2-3AAA43E78073}"/>
              </a:ext>
            </a:extLst>
          </p:cNvPr>
          <p:cNvSpPr/>
          <p:nvPr/>
        </p:nvSpPr>
        <p:spPr bwMode="auto">
          <a:xfrm rot="20688201">
            <a:off x="2264913" y="3214120"/>
            <a:ext cx="6404998"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 name="TextBox 4">
            <a:extLst>
              <a:ext uri="{FF2B5EF4-FFF2-40B4-BE49-F238E27FC236}">
                <a16:creationId xmlns:a16="http://schemas.microsoft.com/office/drawing/2014/main" id="{47D72B47-BA27-42EA-A0C9-6FC9863C0FEE}"/>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23</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5455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1198387" y="539241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3" name="Group 2">
            <a:extLst>
              <a:ext uri="{FF2B5EF4-FFF2-40B4-BE49-F238E27FC236}">
                <a16:creationId xmlns:a16="http://schemas.microsoft.com/office/drawing/2014/main" id="{E219A8A4-6D25-40C2-9622-F2D892B36894}"/>
              </a:ext>
            </a:extLst>
          </p:cNvPr>
          <p:cNvGrpSpPr/>
          <p:nvPr/>
        </p:nvGrpSpPr>
        <p:grpSpPr>
          <a:xfrm>
            <a:off x="9780394" y="1556350"/>
            <a:ext cx="2407840" cy="1914035"/>
            <a:chOff x="8834500" y="3666280"/>
            <a:chExt cx="1966021" cy="1565787"/>
          </a:xfrm>
        </p:grpSpPr>
        <p:grpSp>
          <p:nvGrpSpPr>
            <p:cNvPr id="25" name="Group 24">
              <a:extLst>
                <a:ext uri="{FF2B5EF4-FFF2-40B4-BE49-F238E27FC236}">
                  <a16:creationId xmlns:a16="http://schemas.microsoft.com/office/drawing/2014/main" id="{D8DCECF0-ADC5-4005-9D08-0CB7577C27F5}"/>
                </a:ext>
              </a:extLst>
            </p:cNvPr>
            <p:cNvGrpSpPr/>
            <p:nvPr/>
          </p:nvGrpSpPr>
          <p:grpSpPr>
            <a:xfrm>
              <a:off x="8979293" y="3666280"/>
              <a:ext cx="1821228" cy="1312305"/>
              <a:chOff x="-3272346" y="4002157"/>
              <a:chExt cx="1476378" cy="1063819"/>
            </a:xfrm>
          </p:grpSpPr>
          <p:sp>
            <p:nvSpPr>
              <p:cNvPr id="27" name="Cloud">
                <a:extLst>
                  <a:ext uri="{FF2B5EF4-FFF2-40B4-BE49-F238E27FC236}">
                    <a16:creationId xmlns:a16="http://schemas.microsoft.com/office/drawing/2014/main" id="{16B89D87-DEFB-4A16-9F47-029D3D1803E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9365B278-0FD1-42C9-9D7D-5CC361F98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4" name="Picture 33">
                <a:extLst>
                  <a:ext uri="{FF2B5EF4-FFF2-40B4-BE49-F238E27FC236}">
                    <a16:creationId xmlns:a16="http://schemas.microsoft.com/office/drawing/2014/main" id="{1BDC5FAB-9C4C-46C2-BAF7-5460225D8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6" name="TextBox 25">
              <a:extLst>
                <a:ext uri="{FF2B5EF4-FFF2-40B4-BE49-F238E27FC236}">
                  <a16:creationId xmlns:a16="http://schemas.microsoft.com/office/drawing/2014/main" id="{BFA32546-8E30-4E84-B52E-60446989B29B}"/>
                </a:ext>
              </a:extLst>
            </p:cNvPr>
            <p:cNvSpPr txBox="1"/>
            <p:nvPr/>
          </p:nvSpPr>
          <p:spPr>
            <a:xfrm>
              <a:off x="8834500" y="4859151"/>
              <a:ext cx="942214"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Catalog API</a:t>
              </a:r>
            </a:p>
          </p:txBody>
        </p:sp>
      </p:grpSp>
      <p:sp>
        <p:nvSpPr>
          <p:cNvPr id="5" name="Rectangle 4">
            <a:extLst>
              <a:ext uri="{FF2B5EF4-FFF2-40B4-BE49-F238E27FC236}">
                <a16:creationId xmlns:a16="http://schemas.microsoft.com/office/drawing/2014/main" id="{95A0531E-09D1-47BA-9D22-7B542AE7B92F}"/>
              </a:ext>
            </a:extLst>
          </p:cNvPr>
          <p:cNvSpPr/>
          <p:nvPr/>
        </p:nvSpPr>
        <p:spPr bwMode="auto">
          <a:xfrm>
            <a:off x="8571592" y="1498107"/>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4" name="Regular Pentagon 1">
            <a:extLst>
              <a:ext uri="{FF2B5EF4-FFF2-40B4-BE49-F238E27FC236}">
                <a16:creationId xmlns:a16="http://schemas.microsoft.com/office/drawing/2014/main" id="{6F6B0931-0917-4553-BDC5-5BB1E42FD1CE}"/>
              </a:ext>
            </a:extLst>
          </p:cNvPr>
          <p:cNvSpPr/>
          <p:nvPr/>
        </p:nvSpPr>
        <p:spPr bwMode="auto">
          <a:xfrm>
            <a:off x="7582318" y="155635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A2</a:t>
            </a:r>
            <a:endParaRPr kumimoji="0" lang="en-US" sz="2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19D579F0-159F-464C-82E2-3AAA43E78073}"/>
              </a:ext>
            </a:extLst>
          </p:cNvPr>
          <p:cNvSpPr/>
          <p:nvPr/>
        </p:nvSpPr>
        <p:spPr bwMode="auto">
          <a:xfrm rot="20688201">
            <a:off x="2264913" y="3214120"/>
            <a:ext cx="6404998"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 name="TextBox 4">
            <a:extLst>
              <a:ext uri="{FF2B5EF4-FFF2-40B4-BE49-F238E27FC236}">
                <a16:creationId xmlns:a16="http://schemas.microsoft.com/office/drawing/2014/main" id="{48FEB1CA-BC19-4CE8-8630-029B439AF182}"/>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24</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64283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1198387" y="539241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3" name="Group 2">
            <a:extLst>
              <a:ext uri="{FF2B5EF4-FFF2-40B4-BE49-F238E27FC236}">
                <a16:creationId xmlns:a16="http://schemas.microsoft.com/office/drawing/2014/main" id="{E219A8A4-6D25-40C2-9622-F2D892B36894}"/>
              </a:ext>
            </a:extLst>
          </p:cNvPr>
          <p:cNvGrpSpPr/>
          <p:nvPr/>
        </p:nvGrpSpPr>
        <p:grpSpPr>
          <a:xfrm>
            <a:off x="9780394" y="1556350"/>
            <a:ext cx="2407840" cy="1914035"/>
            <a:chOff x="8834500" y="3666280"/>
            <a:chExt cx="1966021" cy="1565787"/>
          </a:xfrm>
        </p:grpSpPr>
        <p:grpSp>
          <p:nvGrpSpPr>
            <p:cNvPr id="25" name="Group 24">
              <a:extLst>
                <a:ext uri="{FF2B5EF4-FFF2-40B4-BE49-F238E27FC236}">
                  <a16:creationId xmlns:a16="http://schemas.microsoft.com/office/drawing/2014/main" id="{D8DCECF0-ADC5-4005-9D08-0CB7577C27F5}"/>
                </a:ext>
              </a:extLst>
            </p:cNvPr>
            <p:cNvGrpSpPr/>
            <p:nvPr/>
          </p:nvGrpSpPr>
          <p:grpSpPr>
            <a:xfrm>
              <a:off x="8979293" y="3666280"/>
              <a:ext cx="1821228" cy="1312305"/>
              <a:chOff x="-3272346" y="4002157"/>
              <a:chExt cx="1476378" cy="1063819"/>
            </a:xfrm>
          </p:grpSpPr>
          <p:sp>
            <p:nvSpPr>
              <p:cNvPr id="27" name="Cloud">
                <a:extLst>
                  <a:ext uri="{FF2B5EF4-FFF2-40B4-BE49-F238E27FC236}">
                    <a16:creationId xmlns:a16="http://schemas.microsoft.com/office/drawing/2014/main" id="{16B89D87-DEFB-4A16-9F47-029D3D1803E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9365B278-0FD1-42C9-9D7D-5CC361F98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4" name="Picture 33">
                <a:extLst>
                  <a:ext uri="{FF2B5EF4-FFF2-40B4-BE49-F238E27FC236}">
                    <a16:creationId xmlns:a16="http://schemas.microsoft.com/office/drawing/2014/main" id="{1BDC5FAB-9C4C-46C2-BAF7-5460225D8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6" name="TextBox 25">
              <a:extLst>
                <a:ext uri="{FF2B5EF4-FFF2-40B4-BE49-F238E27FC236}">
                  <a16:creationId xmlns:a16="http://schemas.microsoft.com/office/drawing/2014/main" id="{BFA32546-8E30-4E84-B52E-60446989B29B}"/>
                </a:ext>
              </a:extLst>
            </p:cNvPr>
            <p:cNvSpPr txBox="1"/>
            <p:nvPr/>
          </p:nvSpPr>
          <p:spPr>
            <a:xfrm>
              <a:off x="8834500" y="4859151"/>
              <a:ext cx="942214"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Catalog API</a:t>
              </a:r>
            </a:p>
          </p:txBody>
        </p:sp>
      </p:grpSp>
      <p:sp>
        <p:nvSpPr>
          <p:cNvPr id="4" name="Regular Pentagon 1">
            <a:extLst>
              <a:ext uri="{FF2B5EF4-FFF2-40B4-BE49-F238E27FC236}">
                <a16:creationId xmlns:a16="http://schemas.microsoft.com/office/drawing/2014/main" id="{6F6B0931-0917-4553-BDC5-5BB1E42FD1CE}"/>
              </a:ext>
            </a:extLst>
          </p:cNvPr>
          <p:cNvSpPr/>
          <p:nvPr/>
        </p:nvSpPr>
        <p:spPr bwMode="auto">
          <a:xfrm>
            <a:off x="7582318" y="155635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A2</a:t>
            </a:r>
            <a:endParaRPr kumimoji="0" lang="en-US" sz="2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19D579F0-159F-464C-82E2-3AAA43E78073}"/>
              </a:ext>
            </a:extLst>
          </p:cNvPr>
          <p:cNvSpPr/>
          <p:nvPr/>
        </p:nvSpPr>
        <p:spPr bwMode="auto">
          <a:xfrm rot="20688201">
            <a:off x="2241832" y="3041099"/>
            <a:ext cx="7725100"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TextBox 4">
            <a:extLst>
              <a:ext uri="{FF2B5EF4-FFF2-40B4-BE49-F238E27FC236}">
                <a16:creationId xmlns:a16="http://schemas.microsoft.com/office/drawing/2014/main" id="{A2658055-29E5-4F5A-A9E9-682E9F324A64}"/>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25</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63676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FBD68-4C19-4A5B-A293-734924E1DEBB}"/>
              </a:ext>
            </a:extLst>
          </p:cNvPr>
          <p:cNvSpPr>
            <a:spLocks noGrp="1"/>
          </p:cNvSpPr>
          <p:nvPr>
            <p:ph type="title"/>
          </p:nvPr>
        </p:nvSpPr>
        <p:spPr/>
        <p:txBody>
          <a:bodyPr/>
          <a:lstStyle/>
          <a:p>
            <a:r>
              <a:rPr lang="en-US" dirty="0"/>
              <a:t>Golden Rules for Tokens</a:t>
            </a:r>
          </a:p>
        </p:txBody>
      </p:sp>
      <p:sp>
        <p:nvSpPr>
          <p:cNvPr id="3" name="Text Placeholder 2">
            <a:extLst>
              <a:ext uri="{FF2B5EF4-FFF2-40B4-BE49-F238E27FC236}">
                <a16:creationId xmlns:a16="http://schemas.microsoft.com/office/drawing/2014/main" id="{C1B080D6-77DB-4838-B8FD-E58FAF53AA12}"/>
              </a:ext>
            </a:extLst>
          </p:cNvPr>
          <p:cNvSpPr>
            <a:spLocks noGrp="1"/>
          </p:cNvSpPr>
          <p:nvPr>
            <p:ph type="body" sz="quarter" idx="10"/>
          </p:nvPr>
        </p:nvSpPr>
        <p:spPr>
          <a:xfrm>
            <a:off x="386499" y="1434370"/>
            <a:ext cx="11642103" cy="5084469"/>
          </a:xfrm>
        </p:spPr>
        <p:txBody>
          <a:bodyPr/>
          <a:lstStyle/>
          <a:p>
            <a:r>
              <a:rPr lang="en-US" dirty="0"/>
              <a:t>Use tokens only for their intended function</a:t>
            </a:r>
          </a:p>
          <a:p>
            <a:r>
              <a:rPr lang="en-US" dirty="0"/>
              <a:t>	ID Tokens identify the user to the application</a:t>
            </a:r>
          </a:p>
          <a:p>
            <a:r>
              <a:rPr lang="en-US" dirty="0"/>
              <a:t>	Access tokens authorize the app for a range of operation for an API</a:t>
            </a:r>
          </a:p>
          <a:p>
            <a:r>
              <a:rPr lang="en-US" dirty="0"/>
              <a:t>Never mess with someone else’s tokens</a:t>
            </a:r>
          </a:p>
          <a:p>
            <a:r>
              <a:rPr lang="en-US" dirty="0"/>
              <a:t>	Apps do not look at access tokens</a:t>
            </a:r>
          </a:p>
          <a:p>
            <a:r>
              <a:rPr lang="en-US" dirty="0"/>
              <a:t>	APIs never use ID Tokens for authorization</a:t>
            </a:r>
          </a:p>
          <a:p>
            <a:r>
              <a:rPr lang="en-US" dirty="0"/>
              <a:t>	APIs never accept Access Tokens for other APIs</a:t>
            </a:r>
          </a:p>
          <a:p>
            <a:r>
              <a:rPr lang="en-US" dirty="0"/>
              <a:t>Cache the tokens appropriately</a:t>
            </a:r>
          </a:p>
          <a:p>
            <a:r>
              <a:rPr lang="en-US" dirty="0"/>
              <a:t>	MSAL handles this automatically</a:t>
            </a:r>
          </a:p>
          <a:p>
            <a:r>
              <a:rPr lang="en-US" dirty="0"/>
              <a:t>Check for error classes instead of search for specific error codes</a:t>
            </a:r>
          </a:p>
        </p:txBody>
      </p:sp>
      <p:sp>
        <p:nvSpPr>
          <p:cNvPr id="5" name="TextBox 4">
            <a:extLst>
              <a:ext uri="{FF2B5EF4-FFF2-40B4-BE49-F238E27FC236}">
                <a16:creationId xmlns:a16="http://schemas.microsoft.com/office/drawing/2014/main" id="{B5897A28-F24A-4F73-B4F5-8249BD020927}"/>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26</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45811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561CE0-17CC-426B-8891-B310FDB0634C}"/>
              </a:ext>
            </a:extLst>
          </p:cNvPr>
          <p:cNvSpPr>
            <a:spLocks noGrp="1"/>
          </p:cNvSpPr>
          <p:nvPr>
            <p:ph type="title"/>
          </p:nvPr>
        </p:nvSpPr>
        <p:spPr/>
        <p:txBody>
          <a:bodyPr/>
          <a:lstStyle/>
          <a:p>
            <a:r>
              <a:rPr lang="en-US" dirty="0"/>
              <a:t>Demo </a:t>
            </a:r>
          </a:p>
        </p:txBody>
      </p:sp>
      <p:sp>
        <p:nvSpPr>
          <p:cNvPr id="5" name="Text Placeholder 4">
            <a:extLst>
              <a:ext uri="{FF2B5EF4-FFF2-40B4-BE49-F238E27FC236}">
                <a16:creationId xmlns:a16="http://schemas.microsoft.com/office/drawing/2014/main" id="{B159C797-1058-444E-8F30-CE0411CEB06A}"/>
              </a:ext>
            </a:extLst>
          </p:cNvPr>
          <p:cNvSpPr>
            <a:spLocks noGrp="1"/>
          </p:cNvSpPr>
          <p:nvPr>
            <p:ph type="body" sz="quarter" idx="12"/>
          </p:nvPr>
        </p:nvSpPr>
        <p:spPr/>
        <p:txBody>
          <a:bodyPr/>
          <a:lstStyle/>
          <a:p>
            <a:r>
              <a:rPr lang="en-US" dirty="0"/>
              <a:t>What about debugging?</a:t>
            </a:r>
          </a:p>
        </p:txBody>
      </p:sp>
      <p:sp>
        <p:nvSpPr>
          <p:cNvPr id="2" name="TextBox 4">
            <a:extLst>
              <a:ext uri="{FF2B5EF4-FFF2-40B4-BE49-F238E27FC236}">
                <a16:creationId xmlns:a16="http://schemas.microsoft.com/office/drawing/2014/main" id="{B0D571FB-139D-43A0-AF9B-AC66729F5565}"/>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27</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908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9A4A-8C39-4AB7-8CE1-8A1303C32818}"/>
              </a:ext>
            </a:extLst>
          </p:cNvPr>
          <p:cNvSpPr>
            <a:spLocks noGrp="1"/>
          </p:cNvSpPr>
          <p:nvPr>
            <p:ph type="title"/>
          </p:nvPr>
        </p:nvSpPr>
        <p:spPr/>
        <p:txBody>
          <a:bodyPr/>
          <a:lstStyle/>
          <a:p>
            <a:r>
              <a:rPr lang="en-US" dirty="0"/>
              <a:t>Do Workloads Authenticate?</a:t>
            </a:r>
          </a:p>
        </p:txBody>
      </p:sp>
      <p:sp>
        <p:nvSpPr>
          <p:cNvPr id="4" name="TextBox 4">
            <a:extLst>
              <a:ext uri="{FF2B5EF4-FFF2-40B4-BE49-F238E27FC236}">
                <a16:creationId xmlns:a16="http://schemas.microsoft.com/office/drawing/2014/main" id="{48144171-4330-4EF6-9FB4-354F3109EBE0}"/>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28</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5967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804ED6-4804-4576-9FB0-22FD90FB3BEE}"/>
              </a:ext>
            </a:extLst>
          </p:cNvPr>
          <p:cNvSpPr>
            <a:spLocks noGrp="1"/>
          </p:cNvSpPr>
          <p:nvPr>
            <p:ph type="title"/>
          </p:nvPr>
        </p:nvSpPr>
        <p:spPr/>
        <p:txBody>
          <a:bodyPr/>
          <a:lstStyle/>
          <a:p>
            <a:r>
              <a:rPr lang="en-US" dirty="0"/>
              <a:t>Workload Authorization - Workload Identities</a:t>
            </a:r>
          </a:p>
        </p:txBody>
      </p:sp>
      <p:sp>
        <p:nvSpPr>
          <p:cNvPr id="4" name="Text Placeholder 3">
            <a:extLst>
              <a:ext uri="{FF2B5EF4-FFF2-40B4-BE49-F238E27FC236}">
                <a16:creationId xmlns:a16="http://schemas.microsoft.com/office/drawing/2014/main" id="{F7D68747-AFBB-4AD2-9F07-353AFC2CFA75}"/>
              </a:ext>
            </a:extLst>
          </p:cNvPr>
          <p:cNvSpPr>
            <a:spLocks noGrp="1"/>
          </p:cNvSpPr>
          <p:nvPr>
            <p:ph type="body" sz="quarter" idx="10"/>
          </p:nvPr>
        </p:nvSpPr>
        <p:spPr>
          <a:xfrm>
            <a:off x="584200" y="1435497"/>
            <a:ext cx="11018520" cy="5453801"/>
          </a:xfrm>
        </p:spPr>
        <p:txBody>
          <a:bodyPr/>
          <a:lstStyle/>
          <a:p>
            <a:r>
              <a:rPr lang="en-US" dirty="0"/>
              <a:t>If you build your workloads on Azure</a:t>
            </a:r>
          </a:p>
          <a:p>
            <a:pPr lvl="1"/>
            <a:r>
              <a:rPr lang="en-US" dirty="0"/>
              <a:t>Managed Identity for Azure Resources  - </a:t>
            </a:r>
            <a:r>
              <a:rPr lang="en-US" dirty="0">
                <a:hlinkClick r:id="rId2"/>
              </a:rPr>
              <a:t>https://aka.ms/devmi</a:t>
            </a:r>
            <a:r>
              <a:rPr lang="en-US" dirty="0"/>
              <a:t> </a:t>
            </a:r>
          </a:p>
          <a:p>
            <a:r>
              <a:rPr lang="en-US" dirty="0"/>
              <a:t>Client Credentials to identity the application </a:t>
            </a:r>
          </a:p>
          <a:p>
            <a:pPr lvl="1"/>
            <a:r>
              <a:rPr lang="en-US" dirty="0"/>
              <a:t>Secret Key</a:t>
            </a:r>
          </a:p>
          <a:p>
            <a:pPr lvl="1"/>
            <a:r>
              <a:rPr lang="en-US" dirty="0"/>
              <a:t>Certificate</a:t>
            </a:r>
          </a:p>
          <a:p>
            <a:r>
              <a:rPr lang="en-US" dirty="0"/>
              <a:t>Workload identity federation - </a:t>
            </a:r>
            <a:r>
              <a:rPr lang="en-US" dirty="0">
                <a:hlinkClick r:id="rId3"/>
              </a:rPr>
              <a:t>https://aka.ms/devwf</a:t>
            </a:r>
            <a:r>
              <a:rPr lang="en-US" dirty="0"/>
              <a:t> </a:t>
            </a:r>
          </a:p>
          <a:p>
            <a:pPr lvl="1"/>
            <a:r>
              <a:rPr lang="en-US" dirty="0"/>
              <a:t>GitHub Actions</a:t>
            </a:r>
          </a:p>
          <a:p>
            <a:pPr lvl="1"/>
            <a:r>
              <a:rPr lang="en-US" dirty="0"/>
              <a:t>Google Cloud</a:t>
            </a:r>
          </a:p>
          <a:p>
            <a:pPr lvl="1"/>
            <a:r>
              <a:rPr lang="en-US" dirty="0"/>
              <a:t>Kubernetes</a:t>
            </a:r>
          </a:p>
          <a:p>
            <a:pPr lvl="1"/>
            <a:r>
              <a:rPr lang="en-US" dirty="0"/>
              <a:t>Other </a:t>
            </a:r>
          </a:p>
          <a:p>
            <a:r>
              <a:rPr lang="en-US" dirty="0"/>
              <a:t>Avoid using a “Service Account”</a:t>
            </a:r>
          </a:p>
          <a:p>
            <a:pPr lvl="1"/>
            <a:r>
              <a:rPr lang="en-US" dirty="0"/>
              <a:t>Using RPOC can be broken with Conditional Access policies</a:t>
            </a:r>
          </a:p>
          <a:p>
            <a:endParaRPr lang="en-US" dirty="0"/>
          </a:p>
        </p:txBody>
      </p:sp>
      <p:sp>
        <p:nvSpPr>
          <p:cNvPr id="2" name="TextBox 4">
            <a:extLst>
              <a:ext uri="{FF2B5EF4-FFF2-40B4-BE49-F238E27FC236}">
                <a16:creationId xmlns:a16="http://schemas.microsoft.com/office/drawing/2014/main" id="{283010DC-92E9-4E0F-BC42-672249D0322F}"/>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29</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155739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p:txBody>
          <a:bodyPr/>
          <a:lstStyle/>
          <a:p>
            <a:r>
              <a:rPr lang="en-US" dirty="0"/>
              <a:t>Let’s start with an app</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1802487"/>
            <a:ext cx="4739944" cy="3507873"/>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4" name="TextBox 3">
            <a:extLst>
              <a:ext uri="{FF2B5EF4-FFF2-40B4-BE49-F238E27FC236}">
                <a16:creationId xmlns:a16="http://schemas.microsoft.com/office/drawing/2014/main" id="{1C133BD0-8751-4607-A6E8-D3592DBCC2CB}"/>
              </a:ext>
            </a:extLst>
          </p:cNvPr>
          <p:cNvSpPr txBox="1"/>
          <p:nvPr/>
        </p:nvSpPr>
        <p:spPr>
          <a:xfrm>
            <a:off x="5724939" y="1739348"/>
            <a:ext cx="5759726"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First, I need to login</a:t>
            </a:r>
          </a:p>
          <a:p>
            <a:pPr algn="l"/>
            <a:r>
              <a:rPr lang="en-US" sz="2000" dirty="0">
                <a:gradFill>
                  <a:gsLst>
                    <a:gs pos="2917">
                      <a:schemeClr val="tx1"/>
                    </a:gs>
                    <a:gs pos="30000">
                      <a:schemeClr val="tx1"/>
                    </a:gs>
                  </a:gsLst>
                  <a:lin ang="5400000" scaled="0"/>
                </a:gradFill>
              </a:rPr>
              <a:t>Then I need to call an API</a:t>
            </a:r>
          </a:p>
        </p:txBody>
      </p:sp>
      <p:sp>
        <p:nvSpPr>
          <p:cNvPr id="3" name="TextBox 4">
            <a:extLst>
              <a:ext uri="{FF2B5EF4-FFF2-40B4-BE49-F238E27FC236}">
                <a16:creationId xmlns:a16="http://schemas.microsoft.com/office/drawing/2014/main" id="{C6082F77-6762-412B-8963-9D0810E831A4}"/>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3</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0615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9A4A-8C39-4AB7-8CE1-8A1303C32818}"/>
              </a:ext>
            </a:extLst>
          </p:cNvPr>
          <p:cNvSpPr>
            <a:spLocks noGrp="1"/>
          </p:cNvSpPr>
          <p:nvPr>
            <p:ph type="title"/>
          </p:nvPr>
        </p:nvSpPr>
        <p:spPr>
          <a:xfrm>
            <a:off x="585215" y="2537210"/>
            <a:ext cx="9076235" cy="997196"/>
          </a:xfrm>
        </p:spPr>
        <p:txBody>
          <a:bodyPr/>
          <a:lstStyle/>
          <a:p>
            <a:r>
              <a:rPr lang="en-US" dirty="0"/>
              <a:t>What happens on the API (Resource) side?</a:t>
            </a:r>
          </a:p>
        </p:txBody>
      </p:sp>
      <p:sp>
        <p:nvSpPr>
          <p:cNvPr id="4" name="TextBox 4">
            <a:extLst>
              <a:ext uri="{FF2B5EF4-FFF2-40B4-BE49-F238E27FC236}">
                <a16:creationId xmlns:a16="http://schemas.microsoft.com/office/drawing/2014/main" id="{48144171-4330-4EF6-9FB4-354F3109EBE0}"/>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30</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06291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a:xfrm>
            <a:off x="523740" y="289511"/>
            <a:ext cx="11401339" cy="553998"/>
          </a:xfrm>
        </p:spPr>
        <p:txBody>
          <a:bodyPr/>
          <a:lstStyle/>
          <a:p>
            <a:r>
              <a:rPr lang="en-US" sz="3600" dirty="0">
                <a:latin typeface="+mj-lt"/>
              </a:rPr>
              <a:t>Authorization</a:t>
            </a:r>
          </a:p>
        </p:txBody>
      </p:sp>
      <p:sp>
        <p:nvSpPr>
          <p:cNvPr id="9" name="Browser_4" title="Icon of a website or an app window">
            <a:extLst>
              <a:ext uri="{FF2B5EF4-FFF2-40B4-BE49-F238E27FC236}">
                <a16:creationId xmlns:a16="http://schemas.microsoft.com/office/drawing/2014/main" id="{E93EC1FD-CA48-4DF0-9409-834ED99FF89E}"/>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6439BEC2-30F6-4870-A8A7-66B8774D341B}"/>
              </a:ext>
            </a:extLst>
          </p:cNvPr>
          <p:cNvGrpSpPr/>
          <p:nvPr/>
        </p:nvGrpSpPr>
        <p:grpSpPr>
          <a:xfrm>
            <a:off x="4657229" y="1026758"/>
            <a:ext cx="2590957" cy="1730712"/>
            <a:chOff x="4426431" y="1990592"/>
            <a:chExt cx="2642911" cy="1765416"/>
          </a:xfrm>
        </p:grpSpPr>
        <p:sp>
          <p:nvSpPr>
            <p:cNvPr id="11" name="Cloud">
              <a:extLst>
                <a:ext uri="{FF2B5EF4-FFF2-40B4-BE49-F238E27FC236}">
                  <a16:creationId xmlns:a16="http://schemas.microsoft.com/office/drawing/2014/main" id="{74624CC8-1679-4FF2-B366-AC99D6E99C46}"/>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65D2D14-A4B0-4BA8-8641-2C0B5653C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3" name="Group 12">
            <a:extLst>
              <a:ext uri="{FF2B5EF4-FFF2-40B4-BE49-F238E27FC236}">
                <a16:creationId xmlns:a16="http://schemas.microsoft.com/office/drawing/2014/main" id="{16EFE8D0-1D6D-47BC-A934-F9A0DF44C793}"/>
              </a:ext>
            </a:extLst>
          </p:cNvPr>
          <p:cNvGrpSpPr/>
          <p:nvPr/>
        </p:nvGrpSpPr>
        <p:grpSpPr>
          <a:xfrm>
            <a:off x="9784162" y="3921587"/>
            <a:ext cx="2407839" cy="1914040"/>
            <a:chOff x="8834500" y="3666276"/>
            <a:chExt cx="1966020" cy="1565791"/>
          </a:xfrm>
        </p:grpSpPr>
        <p:grpSp>
          <p:nvGrpSpPr>
            <p:cNvPr id="14" name="Group 13">
              <a:extLst>
                <a:ext uri="{FF2B5EF4-FFF2-40B4-BE49-F238E27FC236}">
                  <a16:creationId xmlns:a16="http://schemas.microsoft.com/office/drawing/2014/main" id="{1BCDF0DF-A1DC-4915-9AA6-1F1E0A2F9C6E}"/>
                </a:ext>
              </a:extLst>
            </p:cNvPr>
            <p:cNvGrpSpPr/>
            <p:nvPr/>
          </p:nvGrpSpPr>
          <p:grpSpPr>
            <a:xfrm>
              <a:off x="8979292" y="3666276"/>
              <a:ext cx="1821228" cy="1312304"/>
              <a:chOff x="-3272346" y="4002157"/>
              <a:chExt cx="1476378" cy="1063819"/>
            </a:xfrm>
          </p:grpSpPr>
          <p:sp>
            <p:nvSpPr>
              <p:cNvPr id="16" name="Cloud">
                <a:extLst>
                  <a:ext uri="{FF2B5EF4-FFF2-40B4-BE49-F238E27FC236}">
                    <a16:creationId xmlns:a16="http://schemas.microsoft.com/office/drawing/2014/main" id="{F55CF2FC-8571-4183-93A8-5362D26BDCC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388D4822-EC71-4F35-B14B-5A7CDD6CA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BF1F05A3-01E3-4428-B122-1CC374AD0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5" name="TextBox 14">
              <a:extLst>
                <a:ext uri="{FF2B5EF4-FFF2-40B4-BE49-F238E27FC236}">
                  <a16:creationId xmlns:a16="http://schemas.microsoft.com/office/drawing/2014/main" id="{BC8FFCD1-08FC-402E-B780-C03A30C246EF}"/>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19" name="Regular Pentagon 1">
            <a:extLst>
              <a:ext uri="{FF2B5EF4-FFF2-40B4-BE49-F238E27FC236}">
                <a16:creationId xmlns:a16="http://schemas.microsoft.com/office/drawing/2014/main" id="{2CF6D2B9-F131-430C-A222-25B21B7174E8}"/>
              </a:ext>
            </a:extLst>
          </p:cNvPr>
          <p:cNvSpPr/>
          <p:nvPr/>
        </p:nvSpPr>
        <p:spPr bwMode="auto">
          <a:xfrm>
            <a:off x="1198387" y="539241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1" name="Rectangle 20">
            <a:extLst>
              <a:ext uri="{FF2B5EF4-FFF2-40B4-BE49-F238E27FC236}">
                <a16:creationId xmlns:a16="http://schemas.microsoft.com/office/drawing/2014/main" id="{A615925E-0BFC-471F-81F0-4180914006BD}"/>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2" name="Arrow: Right 21">
            <a:extLst>
              <a:ext uri="{FF2B5EF4-FFF2-40B4-BE49-F238E27FC236}">
                <a16:creationId xmlns:a16="http://schemas.microsoft.com/office/drawing/2014/main" id="{AA4DDEB6-AD9B-4F80-894C-2F666E752AA9}"/>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81623341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Browser_4" title="Icon of a website or an app window">
            <a:extLst>
              <a:ext uri="{FF2B5EF4-FFF2-40B4-BE49-F238E27FC236}">
                <a16:creationId xmlns:a16="http://schemas.microsoft.com/office/drawing/2014/main" id="{E93EC1FD-CA48-4DF0-9409-834ED99FF89E}"/>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6439BEC2-30F6-4870-A8A7-66B8774D341B}"/>
              </a:ext>
            </a:extLst>
          </p:cNvPr>
          <p:cNvGrpSpPr/>
          <p:nvPr/>
        </p:nvGrpSpPr>
        <p:grpSpPr>
          <a:xfrm>
            <a:off x="4657229" y="1026758"/>
            <a:ext cx="2590957" cy="1730712"/>
            <a:chOff x="4426431" y="1990592"/>
            <a:chExt cx="2642911" cy="1765416"/>
          </a:xfrm>
        </p:grpSpPr>
        <p:sp>
          <p:nvSpPr>
            <p:cNvPr id="11" name="Cloud">
              <a:extLst>
                <a:ext uri="{FF2B5EF4-FFF2-40B4-BE49-F238E27FC236}">
                  <a16:creationId xmlns:a16="http://schemas.microsoft.com/office/drawing/2014/main" id="{74624CC8-1679-4FF2-B366-AC99D6E99C46}"/>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65D2D14-A4B0-4BA8-8641-2C0B5653C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3" name="Group 12">
            <a:extLst>
              <a:ext uri="{FF2B5EF4-FFF2-40B4-BE49-F238E27FC236}">
                <a16:creationId xmlns:a16="http://schemas.microsoft.com/office/drawing/2014/main" id="{16EFE8D0-1D6D-47BC-A934-F9A0DF44C793}"/>
              </a:ext>
            </a:extLst>
          </p:cNvPr>
          <p:cNvGrpSpPr/>
          <p:nvPr/>
        </p:nvGrpSpPr>
        <p:grpSpPr>
          <a:xfrm>
            <a:off x="9784161" y="3921592"/>
            <a:ext cx="2407840" cy="1914035"/>
            <a:chOff x="8834500" y="3666280"/>
            <a:chExt cx="1966021" cy="1565787"/>
          </a:xfrm>
        </p:grpSpPr>
        <p:grpSp>
          <p:nvGrpSpPr>
            <p:cNvPr id="14" name="Group 13">
              <a:extLst>
                <a:ext uri="{FF2B5EF4-FFF2-40B4-BE49-F238E27FC236}">
                  <a16:creationId xmlns:a16="http://schemas.microsoft.com/office/drawing/2014/main" id="{1BCDF0DF-A1DC-4915-9AA6-1F1E0A2F9C6E}"/>
                </a:ext>
              </a:extLst>
            </p:cNvPr>
            <p:cNvGrpSpPr/>
            <p:nvPr/>
          </p:nvGrpSpPr>
          <p:grpSpPr>
            <a:xfrm>
              <a:off x="8979293" y="3666280"/>
              <a:ext cx="1821228" cy="1312305"/>
              <a:chOff x="-3272346" y="4002157"/>
              <a:chExt cx="1476378" cy="1063819"/>
            </a:xfrm>
          </p:grpSpPr>
          <p:sp>
            <p:nvSpPr>
              <p:cNvPr id="16" name="Cloud">
                <a:extLst>
                  <a:ext uri="{FF2B5EF4-FFF2-40B4-BE49-F238E27FC236}">
                    <a16:creationId xmlns:a16="http://schemas.microsoft.com/office/drawing/2014/main" id="{F55CF2FC-8571-4183-93A8-5362D26BDCC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388D4822-EC71-4F35-B14B-5A7CDD6CA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BF1F05A3-01E3-4428-B122-1CC374AD0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5" name="TextBox 14">
              <a:extLst>
                <a:ext uri="{FF2B5EF4-FFF2-40B4-BE49-F238E27FC236}">
                  <a16:creationId xmlns:a16="http://schemas.microsoft.com/office/drawing/2014/main" id="{BC8FFCD1-08FC-402E-B780-C03A30C246EF}"/>
                </a:ext>
              </a:extLst>
            </p:cNvPr>
            <p:cNvSpPr txBox="1"/>
            <p:nvPr/>
          </p:nvSpPr>
          <p:spPr>
            <a:xfrm>
              <a:off x="8834500" y="4859151"/>
              <a:ext cx="1411730"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19" name="Regular Pentagon 1">
            <a:extLst>
              <a:ext uri="{FF2B5EF4-FFF2-40B4-BE49-F238E27FC236}">
                <a16:creationId xmlns:a16="http://schemas.microsoft.com/office/drawing/2014/main" id="{2CF6D2B9-F131-430C-A222-25B21B7174E8}"/>
              </a:ext>
            </a:extLst>
          </p:cNvPr>
          <p:cNvSpPr/>
          <p:nvPr/>
        </p:nvSpPr>
        <p:spPr bwMode="auto">
          <a:xfrm>
            <a:off x="7378624"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1" name="Rectangle 20">
            <a:extLst>
              <a:ext uri="{FF2B5EF4-FFF2-40B4-BE49-F238E27FC236}">
                <a16:creationId xmlns:a16="http://schemas.microsoft.com/office/drawing/2014/main" id="{A615925E-0BFC-471F-81F0-4180914006BD}"/>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2" name="Arrow: Right 21">
            <a:extLst>
              <a:ext uri="{FF2B5EF4-FFF2-40B4-BE49-F238E27FC236}">
                <a16:creationId xmlns:a16="http://schemas.microsoft.com/office/drawing/2014/main" id="{AA4DDEB6-AD9B-4F80-894C-2F666E752AA9}"/>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 name="Title 2">
            <a:extLst>
              <a:ext uri="{FF2B5EF4-FFF2-40B4-BE49-F238E27FC236}">
                <a16:creationId xmlns:a16="http://schemas.microsoft.com/office/drawing/2014/main" id="{7F7F1782-94F5-453D-BAF8-D83FDA54EE84}"/>
              </a:ext>
            </a:extLst>
          </p:cNvPr>
          <p:cNvSpPr>
            <a:spLocks noGrp="1"/>
          </p:cNvSpPr>
          <p:nvPr>
            <p:ph type="title"/>
          </p:nvPr>
        </p:nvSpPr>
        <p:spPr>
          <a:xfrm>
            <a:off x="523740" y="289511"/>
            <a:ext cx="11401339" cy="553998"/>
          </a:xfrm>
        </p:spPr>
        <p:txBody>
          <a:bodyPr/>
          <a:lstStyle/>
          <a:p>
            <a:r>
              <a:rPr lang="en-US" sz="3600" dirty="0">
                <a:latin typeface="+mj-lt"/>
              </a:rPr>
              <a:t>Authorization</a:t>
            </a:r>
          </a:p>
        </p:txBody>
      </p:sp>
    </p:spTree>
    <p:extLst>
      <p:ext uri="{BB962C8B-B14F-4D97-AF65-F5344CB8AC3E}">
        <p14:creationId xmlns:p14="http://schemas.microsoft.com/office/powerpoint/2010/main" val="668401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Browser_4" title="Icon of a website or an app window">
            <a:extLst>
              <a:ext uri="{FF2B5EF4-FFF2-40B4-BE49-F238E27FC236}">
                <a16:creationId xmlns:a16="http://schemas.microsoft.com/office/drawing/2014/main" id="{E93EC1FD-CA48-4DF0-9409-834ED99FF89E}"/>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6439BEC2-30F6-4870-A8A7-66B8774D341B}"/>
              </a:ext>
            </a:extLst>
          </p:cNvPr>
          <p:cNvGrpSpPr/>
          <p:nvPr/>
        </p:nvGrpSpPr>
        <p:grpSpPr>
          <a:xfrm>
            <a:off x="4657229" y="1026758"/>
            <a:ext cx="2590957" cy="1730712"/>
            <a:chOff x="4426431" y="1990592"/>
            <a:chExt cx="2642911" cy="1765416"/>
          </a:xfrm>
        </p:grpSpPr>
        <p:sp>
          <p:nvSpPr>
            <p:cNvPr id="11" name="Cloud">
              <a:extLst>
                <a:ext uri="{FF2B5EF4-FFF2-40B4-BE49-F238E27FC236}">
                  <a16:creationId xmlns:a16="http://schemas.microsoft.com/office/drawing/2014/main" id="{74624CC8-1679-4FF2-B366-AC99D6E99C46}"/>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65D2D14-A4B0-4BA8-8641-2C0B5653C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3" name="Group 12">
            <a:extLst>
              <a:ext uri="{FF2B5EF4-FFF2-40B4-BE49-F238E27FC236}">
                <a16:creationId xmlns:a16="http://schemas.microsoft.com/office/drawing/2014/main" id="{16EFE8D0-1D6D-47BC-A934-F9A0DF44C793}"/>
              </a:ext>
            </a:extLst>
          </p:cNvPr>
          <p:cNvGrpSpPr/>
          <p:nvPr/>
        </p:nvGrpSpPr>
        <p:grpSpPr>
          <a:xfrm>
            <a:off x="9784161" y="3921592"/>
            <a:ext cx="2407840" cy="1914035"/>
            <a:chOff x="8834500" y="3666280"/>
            <a:chExt cx="1966021" cy="1565787"/>
          </a:xfrm>
        </p:grpSpPr>
        <p:grpSp>
          <p:nvGrpSpPr>
            <p:cNvPr id="14" name="Group 13">
              <a:extLst>
                <a:ext uri="{FF2B5EF4-FFF2-40B4-BE49-F238E27FC236}">
                  <a16:creationId xmlns:a16="http://schemas.microsoft.com/office/drawing/2014/main" id="{1BCDF0DF-A1DC-4915-9AA6-1F1E0A2F9C6E}"/>
                </a:ext>
              </a:extLst>
            </p:cNvPr>
            <p:cNvGrpSpPr/>
            <p:nvPr/>
          </p:nvGrpSpPr>
          <p:grpSpPr>
            <a:xfrm>
              <a:off x="8979293" y="3666280"/>
              <a:ext cx="1821228" cy="1312305"/>
              <a:chOff x="-3272346" y="4002157"/>
              <a:chExt cx="1476378" cy="1063819"/>
            </a:xfrm>
          </p:grpSpPr>
          <p:sp>
            <p:nvSpPr>
              <p:cNvPr id="16" name="Cloud">
                <a:extLst>
                  <a:ext uri="{FF2B5EF4-FFF2-40B4-BE49-F238E27FC236}">
                    <a16:creationId xmlns:a16="http://schemas.microsoft.com/office/drawing/2014/main" id="{F55CF2FC-8571-4183-93A8-5362D26BDCC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388D4822-EC71-4F35-B14B-5A7CDD6CA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BF1F05A3-01E3-4428-B122-1CC374AD0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5" name="TextBox 14">
              <a:extLst>
                <a:ext uri="{FF2B5EF4-FFF2-40B4-BE49-F238E27FC236}">
                  <a16:creationId xmlns:a16="http://schemas.microsoft.com/office/drawing/2014/main" id="{BC8FFCD1-08FC-402E-B780-C03A30C246EF}"/>
                </a:ext>
              </a:extLst>
            </p:cNvPr>
            <p:cNvSpPr txBox="1"/>
            <p:nvPr/>
          </p:nvSpPr>
          <p:spPr>
            <a:xfrm>
              <a:off x="8834500" y="4859151"/>
              <a:ext cx="1411730"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19" name="Regular Pentagon 1">
            <a:extLst>
              <a:ext uri="{FF2B5EF4-FFF2-40B4-BE49-F238E27FC236}">
                <a16:creationId xmlns:a16="http://schemas.microsoft.com/office/drawing/2014/main" id="{2CF6D2B9-F131-430C-A222-25B21B7174E8}"/>
              </a:ext>
            </a:extLst>
          </p:cNvPr>
          <p:cNvSpPr/>
          <p:nvPr/>
        </p:nvSpPr>
        <p:spPr bwMode="auto">
          <a:xfrm>
            <a:off x="7378624"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1" name="Rectangle 20">
            <a:extLst>
              <a:ext uri="{FF2B5EF4-FFF2-40B4-BE49-F238E27FC236}">
                <a16:creationId xmlns:a16="http://schemas.microsoft.com/office/drawing/2014/main" id="{A615925E-0BFC-471F-81F0-4180914006BD}"/>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2" name="Arrow: Right 21">
            <a:extLst>
              <a:ext uri="{FF2B5EF4-FFF2-40B4-BE49-F238E27FC236}">
                <a16:creationId xmlns:a16="http://schemas.microsoft.com/office/drawing/2014/main" id="{AA4DDEB6-AD9B-4F80-894C-2F666E752AA9}"/>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A3108D16-8543-4B2C-A35E-C884A58C52BC}"/>
              </a:ext>
            </a:extLst>
          </p:cNvPr>
          <p:cNvSpPr txBox="1"/>
          <p:nvPr/>
        </p:nvSpPr>
        <p:spPr>
          <a:xfrm>
            <a:off x="7378624" y="1762176"/>
            <a:ext cx="4601236" cy="646331"/>
          </a:xfrm>
          <a:prstGeom prst="rect">
            <a:avLst/>
          </a:prstGeom>
          <a:noFill/>
          <a:ln w="25400">
            <a:solidFill>
              <a:schemeClr val="accent1">
                <a:shade val="50000"/>
              </a:schemeClr>
            </a:solidFill>
          </a:ln>
        </p:spPr>
        <p:txBody>
          <a:bodyPr wrap="square" rtlCol="0">
            <a:spAutoFit/>
          </a:bodyPr>
          <a:lstStyle/>
          <a:p>
            <a:r>
              <a:rPr lang="en-US" dirty="0"/>
              <a:t>https://login.microsoftonline.com/common/discovery/v2.0/keys</a:t>
            </a:r>
          </a:p>
        </p:txBody>
      </p:sp>
      <p:sp>
        <p:nvSpPr>
          <p:cNvPr id="5" name="Arrow: Right 4">
            <a:extLst>
              <a:ext uri="{FF2B5EF4-FFF2-40B4-BE49-F238E27FC236}">
                <a16:creationId xmlns:a16="http://schemas.microsoft.com/office/drawing/2014/main" id="{DDA9E920-6E38-4179-96E8-794229775042}"/>
              </a:ext>
            </a:extLst>
          </p:cNvPr>
          <p:cNvSpPr/>
          <p:nvPr/>
        </p:nvSpPr>
        <p:spPr bwMode="auto">
          <a:xfrm rot="16200000">
            <a:off x="8450157" y="2927244"/>
            <a:ext cx="1591469"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 name="TextBox 5">
            <a:extLst>
              <a:ext uri="{FF2B5EF4-FFF2-40B4-BE49-F238E27FC236}">
                <a16:creationId xmlns:a16="http://schemas.microsoft.com/office/drawing/2014/main" id="{EE182774-29A0-48A8-B379-031F5C58A25E}"/>
              </a:ext>
            </a:extLst>
          </p:cNvPr>
          <p:cNvSpPr txBox="1"/>
          <p:nvPr/>
        </p:nvSpPr>
        <p:spPr>
          <a:xfrm>
            <a:off x="9378891" y="2757470"/>
            <a:ext cx="2189527" cy="923330"/>
          </a:xfrm>
          <a:prstGeom prst="rect">
            <a:avLst/>
          </a:prstGeom>
          <a:noFill/>
        </p:spPr>
        <p:txBody>
          <a:bodyPr wrap="square" rtlCol="0">
            <a:spAutoFit/>
          </a:bodyPr>
          <a:lstStyle/>
          <a:p>
            <a:r>
              <a:rPr lang="en-US" dirty="0"/>
              <a:t>Twice a day cache the token signing public keys</a:t>
            </a:r>
          </a:p>
        </p:txBody>
      </p:sp>
      <p:sp>
        <p:nvSpPr>
          <p:cNvPr id="23" name="Title 2">
            <a:extLst>
              <a:ext uri="{FF2B5EF4-FFF2-40B4-BE49-F238E27FC236}">
                <a16:creationId xmlns:a16="http://schemas.microsoft.com/office/drawing/2014/main" id="{891997F8-4E8B-4026-9414-D7FF4F4F930C}"/>
              </a:ext>
            </a:extLst>
          </p:cNvPr>
          <p:cNvSpPr>
            <a:spLocks noGrp="1"/>
          </p:cNvSpPr>
          <p:nvPr>
            <p:ph type="title"/>
          </p:nvPr>
        </p:nvSpPr>
        <p:spPr>
          <a:xfrm>
            <a:off x="523740" y="289511"/>
            <a:ext cx="11401339" cy="553998"/>
          </a:xfrm>
        </p:spPr>
        <p:txBody>
          <a:bodyPr/>
          <a:lstStyle/>
          <a:p>
            <a:r>
              <a:rPr lang="en-US" sz="3600" dirty="0">
                <a:latin typeface="+mj-lt"/>
              </a:rPr>
              <a:t>Authorization</a:t>
            </a:r>
          </a:p>
        </p:txBody>
      </p:sp>
    </p:spTree>
    <p:extLst>
      <p:ext uri="{BB962C8B-B14F-4D97-AF65-F5344CB8AC3E}">
        <p14:creationId xmlns:p14="http://schemas.microsoft.com/office/powerpoint/2010/main" val="3865231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2B379C-6D33-416A-A728-98439D0BCFDF}"/>
              </a:ext>
            </a:extLst>
          </p:cNvPr>
          <p:cNvSpPr>
            <a:spLocks noGrp="1"/>
          </p:cNvSpPr>
          <p:nvPr>
            <p:ph type="title"/>
          </p:nvPr>
        </p:nvSpPr>
        <p:spPr/>
        <p:txBody>
          <a:bodyPr/>
          <a:lstStyle/>
          <a:p>
            <a:r>
              <a:rPr lang="en-US" dirty="0"/>
              <a:t>API Responsibilities</a:t>
            </a:r>
          </a:p>
        </p:txBody>
      </p:sp>
      <p:sp>
        <p:nvSpPr>
          <p:cNvPr id="5" name="Content Placeholder 4">
            <a:extLst>
              <a:ext uri="{FF2B5EF4-FFF2-40B4-BE49-F238E27FC236}">
                <a16:creationId xmlns:a16="http://schemas.microsoft.com/office/drawing/2014/main" id="{D94D841B-5DBF-41CA-A13C-45A75ED52822}"/>
              </a:ext>
            </a:extLst>
          </p:cNvPr>
          <p:cNvSpPr>
            <a:spLocks noGrp="1"/>
          </p:cNvSpPr>
          <p:nvPr>
            <p:ph idx="1"/>
          </p:nvPr>
        </p:nvSpPr>
        <p:spPr>
          <a:xfrm>
            <a:off x="584200" y="1435503"/>
            <a:ext cx="11018520" cy="3816429"/>
          </a:xfrm>
        </p:spPr>
        <p:txBody>
          <a:bodyPr/>
          <a:lstStyle/>
          <a:p>
            <a:r>
              <a:rPr lang="en-US" dirty="0"/>
              <a:t>Use a well-maintained library to decode the token and validate the token  signature</a:t>
            </a:r>
          </a:p>
          <a:p>
            <a:r>
              <a:rPr lang="en-US" dirty="0"/>
              <a:t>Check for valid claims</a:t>
            </a:r>
          </a:p>
          <a:p>
            <a:pPr lvl="1"/>
            <a:r>
              <a:rPr lang="en-US" dirty="0" err="1"/>
              <a:t>aud</a:t>
            </a:r>
            <a:r>
              <a:rPr lang="en-US" dirty="0"/>
              <a:t>, exp, </a:t>
            </a:r>
            <a:r>
              <a:rPr lang="en-US" dirty="0" err="1"/>
              <a:t>nbf</a:t>
            </a:r>
            <a:r>
              <a:rPr lang="en-US" dirty="0"/>
              <a:t>, </a:t>
            </a:r>
            <a:r>
              <a:rPr lang="en-US" dirty="0" err="1"/>
              <a:t>iss</a:t>
            </a:r>
            <a:endParaRPr lang="en-US" dirty="0"/>
          </a:p>
          <a:p>
            <a:r>
              <a:rPr lang="en-US" dirty="0"/>
              <a:t>Authorize the app </a:t>
            </a:r>
          </a:p>
          <a:p>
            <a:r>
              <a:rPr lang="en-US" dirty="0"/>
              <a:t>Authorize the user when not a Workload Identity </a:t>
            </a:r>
          </a:p>
          <a:p>
            <a:endParaRPr lang="en-US" dirty="0"/>
          </a:p>
          <a:p>
            <a:r>
              <a:rPr lang="en-US" dirty="0"/>
              <a:t>More on Thursday – Protecting APIs</a:t>
            </a:r>
          </a:p>
        </p:txBody>
      </p:sp>
    </p:spTree>
    <p:extLst>
      <p:ext uri="{BB962C8B-B14F-4D97-AF65-F5344CB8AC3E}">
        <p14:creationId xmlns:p14="http://schemas.microsoft.com/office/powerpoint/2010/main" val="306018315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p:txBody>
          <a:bodyPr/>
          <a:lstStyle/>
          <a:p>
            <a:r>
              <a:rPr lang="en-US" dirty="0"/>
              <a:t>Authorization</a:t>
            </a:r>
          </a:p>
        </p:txBody>
      </p:sp>
      <p:sp>
        <p:nvSpPr>
          <p:cNvPr id="9" name="Browser_4" title="Icon of a website or an app window">
            <a:extLst>
              <a:ext uri="{FF2B5EF4-FFF2-40B4-BE49-F238E27FC236}">
                <a16:creationId xmlns:a16="http://schemas.microsoft.com/office/drawing/2014/main" id="{E93EC1FD-CA48-4DF0-9409-834ED99FF89E}"/>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6439BEC2-30F6-4870-A8A7-66B8774D341B}"/>
              </a:ext>
            </a:extLst>
          </p:cNvPr>
          <p:cNvGrpSpPr/>
          <p:nvPr/>
        </p:nvGrpSpPr>
        <p:grpSpPr>
          <a:xfrm>
            <a:off x="4657229" y="1026758"/>
            <a:ext cx="2590957" cy="1730712"/>
            <a:chOff x="4426431" y="1990592"/>
            <a:chExt cx="2642911" cy="1765416"/>
          </a:xfrm>
        </p:grpSpPr>
        <p:sp>
          <p:nvSpPr>
            <p:cNvPr id="11" name="Cloud">
              <a:extLst>
                <a:ext uri="{FF2B5EF4-FFF2-40B4-BE49-F238E27FC236}">
                  <a16:creationId xmlns:a16="http://schemas.microsoft.com/office/drawing/2014/main" id="{74624CC8-1679-4FF2-B366-AC99D6E99C46}"/>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65D2D14-A4B0-4BA8-8641-2C0B5653C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3" name="Group 12">
            <a:extLst>
              <a:ext uri="{FF2B5EF4-FFF2-40B4-BE49-F238E27FC236}">
                <a16:creationId xmlns:a16="http://schemas.microsoft.com/office/drawing/2014/main" id="{16EFE8D0-1D6D-47BC-A934-F9A0DF44C793}"/>
              </a:ext>
            </a:extLst>
          </p:cNvPr>
          <p:cNvGrpSpPr/>
          <p:nvPr/>
        </p:nvGrpSpPr>
        <p:grpSpPr>
          <a:xfrm>
            <a:off x="9784161" y="3921592"/>
            <a:ext cx="2407840" cy="1914035"/>
            <a:chOff x="8834500" y="3666280"/>
            <a:chExt cx="1966021" cy="1565787"/>
          </a:xfrm>
        </p:grpSpPr>
        <p:grpSp>
          <p:nvGrpSpPr>
            <p:cNvPr id="14" name="Group 13">
              <a:extLst>
                <a:ext uri="{FF2B5EF4-FFF2-40B4-BE49-F238E27FC236}">
                  <a16:creationId xmlns:a16="http://schemas.microsoft.com/office/drawing/2014/main" id="{1BCDF0DF-A1DC-4915-9AA6-1F1E0A2F9C6E}"/>
                </a:ext>
              </a:extLst>
            </p:cNvPr>
            <p:cNvGrpSpPr/>
            <p:nvPr/>
          </p:nvGrpSpPr>
          <p:grpSpPr>
            <a:xfrm>
              <a:off x="8979293" y="3666280"/>
              <a:ext cx="1821228" cy="1312305"/>
              <a:chOff x="-3272346" y="4002157"/>
              <a:chExt cx="1476378" cy="1063819"/>
            </a:xfrm>
          </p:grpSpPr>
          <p:sp>
            <p:nvSpPr>
              <p:cNvPr id="16" name="Cloud">
                <a:extLst>
                  <a:ext uri="{FF2B5EF4-FFF2-40B4-BE49-F238E27FC236}">
                    <a16:creationId xmlns:a16="http://schemas.microsoft.com/office/drawing/2014/main" id="{F55CF2FC-8571-4183-93A8-5362D26BDCC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388D4822-EC71-4F35-B14B-5A7CDD6CA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BF1F05A3-01E3-4428-B122-1CC374AD0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5" name="TextBox 14">
              <a:extLst>
                <a:ext uri="{FF2B5EF4-FFF2-40B4-BE49-F238E27FC236}">
                  <a16:creationId xmlns:a16="http://schemas.microsoft.com/office/drawing/2014/main" id="{BC8FFCD1-08FC-402E-B780-C03A30C246EF}"/>
                </a:ext>
              </a:extLst>
            </p:cNvPr>
            <p:cNvSpPr txBox="1"/>
            <p:nvPr/>
          </p:nvSpPr>
          <p:spPr>
            <a:xfrm>
              <a:off x="8834500" y="4859151"/>
              <a:ext cx="1411730"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19" name="Regular Pentagon 1">
            <a:extLst>
              <a:ext uri="{FF2B5EF4-FFF2-40B4-BE49-F238E27FC236}">
                <a16:creationId xmlns:a16="http://schemas.microsoft.com/office/drawing/2014/main" id="{2CF6D2B9-F131-430C-A222-25B21B7174E8}"/>
              </a:ext>
            </a:extLst>
          </p:cNvPr>
          <p:cNvSpPr/>
          <p:nvPr/>
        </p:nvSpPr>
        <p:spPr bwMode="auto">
          <a:xfrm>
            <a:off x="7378624"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1" name="Rectangle 20">
            <a:extLst>
              <a:ext uri="{FF2B5EF4-FFF2-40B4-BE49-F238E27FC236}">
                <a16:creationId xmlns:a16="http://schemas.microsoft.com/office/drawing/2014/main" id="{A615925E-0BFC-471F-81F0-4180914006BD}"/>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2" name="Arrow: Right 21">
            <a:extLst>
              <a:ext uri="{FF2B5EF4-FFF2-40B4-BE49-F238E27FC236}">
                <a16:creationId xmlns:a16="http://schemas.microsoft.com/office/drawing/2014/main" id="{AA4DDEB6-AD9B-4F80-894C-2F666E752AA9}"/>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A3108D16-8543-4B2C-A35E-C884A58C52BC}"/>
              </a:ext>
            </a:extLst>
          </p:cNvPr>
          <p:cNvSpPr txBox="1"/>
          <p:nvPr/>
        </p:nvSpPr>
        <p:spPr>
          <a:xfrm>
            <a:off x="7378624" y="1762176"/>
            <a:ext cx="4601236" cy="646331"/>
          </a:xfrm>
          <a:prstGeom prst="rect">
            <a:avLst/>
          </a:prstGeom>
          <a:noFill/>
          <a:ln w="25400">
            <a:solidFill>
              <a:schemeClr val="accent1">
                <a:shade val="50000"/>
              </a:schemeClr>
            </a:solidFill>
          </a:ln>
        </p:spPr>
        <p:txBody>
          <a:bodyPr wrap="square" rtlCol="0">
            <a:spAutoFit/>
          </a:bodyPr>
          <a:lstStyle/>
          <a:p>
            <a:r>
              <a:rPr lang="en-US" dirty="0"/>
              <a:t>https://login.microsoftonline.com/common/discovery/v2.0/keys</a:t>
            </a:r>
          </a:p>
        </p:txBody>
      </p:sp>
      <p:sp>
        <p:nvSpPr>
          <p:cNvPr id="5" name="Arrow: Right 4">
            <a:extLst>
              <a:ext uri="{FF2B5EF4-FFF2-40B4-BE49-F238E27FC236}">
                <a16:creationId xmlns:a16="http://schemas.microsoft.com/office/drawing/2014/main" id="{DDA9E920-6E38-4179-96E8-794229775042}"/>
              </a:ext>
            </a:extLst>
          </p:cNvPr>
          <p:cNvSpPr/>
          <p:nvPr/>
        </p:nvSpPr>
        <p:spPr bwMode="auto">
          <a:xfrm rot="16200000">
            <a:off x="8450157" y="2927244"/>
            <a:ext cx="1591469"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 name="TextBox 5">
            <a:extLst>
              <a:ext uri="{FF2B5EF4-FFF2-40B4-BE49-F238E27FC236}">
                <a16:creationId xmlns:a16="http://schemas.microsoft.com/office/drawing/2014/main" id="{EE182774-29A0-48A8-B379-031F5C58A25E}"/>
              </a:ext>
            </a:extLst>
          </p:cNvPr>
          <p:cNvSpPr txBox="1"/>
          <p:nvPr/>
        </p:nvSpPr>
        <p:spPr>
          <a:xfrm>
            <a:off x="9378891" y="2757470"/>
            <a:ext cx="2189527" cy="923330"/>
          </a:xfrm>
          <a:prstGeom prst="rect">
            <a:avLst/>
          </a:prstGeom>
          <a:noFill/>
        </p:spPr>
        <p:txBody>
          <a:bodyPr wrap="square" rtlCol="0">
            <a:spAutoFit/>
          </a:bodyPr>
          <a:lstStyle/>
          <a:p>
            <a:r>
              <a:rPr lang="en-US" dirty="0"/>
              <a:t>Twice a day cache the token signing public keys</a:t>
            </a:r>
          </a:p>
        </p:txBody>
      </p:sp>
      <p:sp>
        <p:nvSpPr>
          <p:cNvPr id="7" name="TextBox 6">
            <a:extLst>
              <a:ext uri="{FF2B5EF4-FFF2-40B4-BE49-F238E27FC236}">
                <a16:creationId xmlns:a16="http://schemas.microsoft.com/office/drawing/2014/main" id="{0238480C-9199-4B47-A161-18AD17DD6757}"/>
              </a:ext>
            </a:extLst>
          </p:cNvPr>
          <p:cNvSpPr txBox="1"/>
          <p:nvPr/>
        </p:nvSpPr>
        <p:spPr>
          <a:xfrm>
            <a:off x="5501506" y="3679214"/>
            <a:ext cx="2189527" cy="646331"/>
          </a:xfrm>
          <a:prstGeom prst="rect">
            <a:avLst/>
          </a:prstGeom>
          <a:noFill/>
        </p:spPr>
        <p:txBody>
          <a:bodyPr wrap="square" rtlCol="0">
            <a:spAutoFit/>
          </a:bodyPr>
          <a:lstStyle/>
          <a:p>
            <a:r>
              <a:rPr lang="en-US" dirty="0"/>
              <a:t>Token valid until</a:t>
            </a:r>
            <a:br>
              <a:rPr lang="en-US" dirty="0"/>
            </a:br>
            <a:r>
              <a:rPr lang="en-US" dirty="0"/>
              <a:t>it expires</a:t>
            </a:r>
          </a:p>
        </p:txBody>
      </p:sp>
    </p:spTree>
    <p:extLst>
      <p:ext uri="{BB962C8B-B14F-4D97-AF65-F5344CB8AC3E}">
        <p14:creationId xmlns:p14="http://schemas.microsoft.com/office/powerpoint/2010/main" val="3389777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p:txBody>
          <a:bodyPr/>
          <a:lstStyle/>
          <a:p>
            <a:r>
              <a:rPr lang="en-US"/>
              <a:t>Introspection</a:t>
            </a:r>
          </a:p>
        </p:txBody>
      </p:sp>
      <p:sp>
        <p:nvSpPr>
          <p:cNvPr id="9" name="Browser_4" title="Icon of a website or an app window">
            <a:extLst>
              <a:ext uri="{FF2B5EF4-FFF2-40B4-BE49-F238E27FC236}">
                <a16:creationId xmlns:a16="http://schemas.microsoft.com/office/drawing/2014/main" id="{E93EC1FD-CA48-4DF0-9409-834ED99FF89E}"/>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6439BEC2-30F6-4870-A8A7-66B8774D341B}"/>
              </a:ext>
            </a:extLst>
          </p:cNvPr>
          <p:cNvGrpSpPr/>
          <p:nvPr/>
        </p:nvGrpSpPr>
        <p:grpSpPr>
          <a:xfrm>
            <a:off x="4657229" y="1026758"/>
            <a:ext cx="2590957" cy="1730712"/>
            <a:chOff x="4426431" y="1990592"/>
            <a:chExt cx="2642911" cy="1765416"/>
          </a:xfrm>
        </p:grpSpPr>
        <p:sp>
          <p:nvSpPr>
            <p:cNvPr id="11" name="Cloud">
              <a:extLst>
                <a:ext uri="{FF2B5EF4-FFF2-40B4-BE49-F238E27FC236}">
                  <a16:creationId xmlns:a16="http://schemas.microsoft.com/office/drawing/2014/main" id="{74624CC8-1679-4FF2-B366-AC99D6E99C46}"/>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65D2D14-A4B0-4BA8-8641-2C0B5653C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3" name="Group 12">
            <a:extLst>
              <a:ext uri="{FF2B5EF4-FFF2-40B4-BE49-F238E27FC236}">
                <a16:creationId xmlns:a16="http://schemas.microsoft.com/office/drawing/2014/main" id="{16EFE8D0-1D6D-47BC-A934-F9A0DF44C793}"/>
              </a:ext>
            </a:extLst>
          </p:cNvPr>
          <p:cNvGrpSpPr/>
          <p:nvPr/>
        </p:nvGrpSpPr>
        <p:grpSpPr>
          <a:xfrm>
            <a:off x="9784161" y="3921592"/>
            <a:ext cx="2407840" cy="1914035"/>
            <a:chOff x="8834500" y="3666280"/>
            <a:chExt cx="1966021" cy="1565787"/>
          </a:xfrm>
        </p:grpSpPr>
        <p:grpSp>
          <p:nvGrpSpPr>
            <p:cNvPr id="14" name="Group 13">
              <a:extLst>
                <a:ext uri="{FF2B5EF4-FFF2-40B4-BE49-F238E27FC236}">
                  <a16:creationId xmlns:a16="http://schemas.microsoft.com/office/drawing/2014/main" id="{1BCDF0DF-A1DC-4915-9AA6-1F1E0A2F9C6E}"/>
                </a:ext>
              </a:extLst>
            </p:cNvPr>
            <p:cNvGrpSpPr/>
            <p:nvPr/>
          </p:nvGrpSpPr>
          <p:grpSpPr>
            <a:xfrm>
              <a:off x="8979293" y="3666280"/>
              <a:ext cx="1821228" cy="1312305"/>
              <a:chOff x="-3272346" y="4002157"/>
              <a:chExt cx="1476378" cy="1063819"/>
            </a:xfrm>
          </p:grpSpPr>
          <p:sp>
            <p:nvSpPr>
              <p:cNvPr id="16" name="Cloud">
                <a:extLst>
                  <a:ext uri="{FF2B5EF4-FFF2-40B4-BE49-F238E27FC236}">
                    <a16:creationId xmlns:a16="http://schemas.microsoft.com/office/drawing/2014/main" id="{F55CF2FC-8571-4183-93A8-5362D26BDCC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388D4822-EC71-4F35-B14B-5A7CDD6CA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BF1F05A3-01E3-4428-B122-1CC374AD0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5" name="TextBox 14">
              <a:extLst>
                <a:ext uri="{FF2B5EF4-FFF2-40B4-BE49-F238E27FC236}">
                  <a16:creationId xmlns:a16="http://schemas.microsoft.com/office/drawing/2014/main" id="{BC8FFCD1-08FC-402E-B780-C03A30C246EF}"/>
                </a:ext>
              </a:extLst>
            </p:cNvPr>
            <p:cNvSpPr txBox="1"/>
            <p:nvPr/>
          </p:nvSpPr>
          <p:spPr>
            <a:xfrm>
              <a:off x="8834500" y="4859151"/>
              <a:ext cx="1411730"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19" name="Regular Pentagon 1">
            <a:extLst>
              <a:ext uri="{FF2B5EF4-FFF2-40B4-BE49-F238E27FC236}">
                <a16:creationId xmlns:a16="http://schemas.microsoft.com/office/drawing/2014/main" id="{2CF6D2B9-F131-430C-A222-25B21B7174E8}"/>
              </a:ext>
            </a:extLst>
          </p:cNvPr>
          <p:cNvSpPr/>
          <p:nvPr/>
        </p:nvSpPr>
        <p:spPr bwMode="auto">
          <a:xfrm>
            <a:off x="7378624"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1" name="Rectangle 20">
            <a:extLst>
              <a:ext uri="{FF2B5EF4-FFF2-40B4-BE49-F238E27FC236}">
                <a16:creationId xmlns:a16="http://schemas.microsoft.com/office/drawing/2014/main" id="{A615925E-0BFC-471F-81F0-4180914006BD}"/>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2" name="Arrow: Right 21">
            <a:extLst>
              <a:ext uri="{FF2B5EF4-FFF2-40B4-BE49-F238E27FC236}">
                <a16:creationId xmlns:a16="http://schemas.microsoft.com/office/drawing/2014/main" id="{AA4DDEB6-AD9B-4F80-894C-2F666E752AA9}"/>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 name="Arrow: Bent 22">
            <a:extLst>
              <a:ext uri="{FF2B5EF4-FFF2-40B4-BE49-F238E27FC236}">
                <a16:creationId xmlns:a16="http://schemas.microsoft.com/office/drawing/2014/main" id="{44F8777B-EFB5-458B-8168-2AB5C312866D}"/>
              </a:ext>
            </a:extLst>
          </p:cNvPr>
          <p:cNvSpPr/>
          <p:nvPr/>
        </p:nvSpPr>
        <p:spPr bwMode="auto">
          <a:xfrm flipH="1">
            <a:off x="7288442" y="2079017"/>
            <a:ext cx="2033493" cy="1920962"/>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 name="TextBox 1">
            <a:extLst>
              <a:ext uri="{FF2B5EF4-FFF2-40B4-BE49-F238E27FC236}">
                <a16:creationId xmlns:a16="http://schemas.microsoft.com/office/drawing/2014/main" id="{314E1A7F-190C-4E0C-ACD4-120C44F5E583}"/>
              </a:ext>
            </a:extLst>
          </p:cNvPr>
          <p:cNvSpPr txBox="1"/>
          <p:nvPr/>
        </p:nvSpPr>
        <p:spPr>
          <a:xfrm>
            <a:off x="9362193" y="2008210"/>
            <a:ext cx="2189527" cy="1477328"/>
          </a:xfrm>
          <a:prstGeom prst="rect">
            <a:avLst/>
          </a:prstGeom>
          <a:noFill/>
        </p:spPr>
        <p:txBody>
          <a:bodyPr wrap="square" rtlCol="0">
            <a:spAutoFit/>
          </a:bodyPr>
          <a:lstStyle/>
          <a:p>
            <a:r>
              <a:rPr lang="en-US"/>
              <a:t>Call Microsoft Identity for EVERY API call to validate and interpret the token</a:t>
            </a:r>
          </a:p>
        </p:txBody>
      </p:sp>
      <p:sp>
        <p:nvSpPr>
          <p:cNvPr id="25" name="&quot;Not Allowed&quot; Symbol 24">
            <a:extLst>
              <a:ext uri="{FF2B5EF4-FFF2-40B4-BE49-F238E27FC236}">
                <a16:creationId xmlns:a16="http://schemas.microsoft.com/office/drawing/2014/main" id="{41508ED4-D2A2-4D99-8C2C-D34265C5ABBC}"/>
              </a:ext>
            </a:extLst>
          </p:cNvPr>
          <p:cNvSpPr/>
          <p:nvPr/>
        </p:nvSpPr>
        <p:spPr>
          <a:xfrm>
            <a:off x="8086165" y="1479176"/>
            <a:ext cx="3135995" cy="2344656"/>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0F6795FF-9142-416F-9113-6C780AE8AE56}"/>
              </a:ext>
            </a:extLst>
          </p:cNvPr>
          <p:cNvSpPr txBox="1"/>
          <p:nvPr/>
        </p:nvSpPr>
        <p:spPr>
          <a:xfrm>
            <a:off x="9095351" y="884993"/>
            <a:ext cx="1233982" cy="369332"/>
          </a:xfrm>
          <a:prstGeom prst="rect">
            <a:avLst/>
          </a:prstGeom>
          <a:noFill/>
        </p:spPr>
        <p:txBody>
          <a:bodyPr wrap="square" rtlCol="0">
            <a:spAutoFit/>
          </a:bodyPr>
          <a:lstStyle/>
          <a:p>
            <a:r>
              <a:rPr lang="en-US" dirty="0"/>
              <a:t>Expensive</a:t>
            </a:r>
          </a:p>
        </p:txBody>
      </p:sp>
    </p:spTree>
    <p:extLst>
      <p:ext uri="{BB962C8B-B14F-4D97-AF65-F5344CB8AC3E}">
        <p14:creationId xmlns:p14="http://schemas.microsoft.com/office/powerpoint/2010/main" val="173092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p:txBody>
          <a:bodyPr/>
          <a:lstStyle/>
          <a:p>
            <a:r>
              <a:rPr lang="en-US" dirty="0"/>
              <a:t>Microsoft Continuous Access Evaluation</a:t>
            </a:r>
          </a:p>
        </p:txBody>
      </p:sp>
      <p:sp>
        <p:nvSpPr>
          <p:cNvPr id="4" name="Content Placeholder 3">
            <a:extLst>
              <a:ext uri="{FF2B5EF4-FFF2-40B4-BE49-F238E27FC236}">
                <a16:creationId xmlns:a16="http://schemas.microsoft.com/office/drawing/2014/main" id="{85B5A240-3336-4CC6-9BCB-932A305F973E}"/>
              </a:ext>
            </a:extLst>
          </p:cNvPr>
          <p:cNvSpPr>
            <a:spLocks noGrp="1"/>
          </p:cNvSpPr>
          <p:nvPr>
            <p:ph idx="1"/>
          </p:nvPr>
        </p:nvSpPr>
        <p:spPr/>
        <p:txBody>
          <a:bodyPr/>
          <a:lstStyle/>
          <a:p>
            <a:endParaRPr lang="en-US"/>
          </a:p>
        </p:txBody>
      </p:sp>
      <p:sp>
        <p:nvSpPr>
          <p:cNvPr id="9" name="Browser_4" title="Icon of a website or an app window">
            <a:extLst>
              <a:ext uri="{FF2B5EF4-FFF2-40B4-BE49-F238E27FC236}">
                <a16:creationId xmlns:a16="http://schemas.microsoft.com/office/drawing/2014/main" id="{E93EC1FD-CA48-4DF0-9409-834ED99FF89E}"/>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6439BEC2-30F6-4870-A8A7-66B8774D341B}"/>
              </a:ext>
            </a:extLst>
          </p:cNvPr>
          <p:cNvGrpSpPr/>
          <p:nvPr/>
        </p:nvGrpSpPr>
        <p:grpSpPr>
          <a:xfrm>
            <a:off x="4657229" y="1026758"/>
            <a:ext cx="2590957" cy="1730712"/>
            <a:chOff x="4426431" y="1990592"/>
            <a:chExt cx="2642911" cy="1765416"/>
          </a:xfrm>
        </p:grpSpPr>
        <p:sp>
          <p:nvSpPr>
            <p:cNvPr id="11" name="Cloud">
              <a:extLst>
                <a:ext uri="{FF2B5EF4-FFF2-40B4-BE49-F238E27FC236}">
                  <a16:creationId xmlns:a16="http://schemas.microsoft.com/office/drawing/2014/main" id="{74624CC8-1679-4FF2-B366-AC99D6E99C46}"/>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65D2D14-A4B0-4BA8-8641-2C0B5653C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3" name="Group 12">
            <a:extLst>
              <a:ext uri="{FF2B5EF4-FFF2-40B4-BE49-F238E27FC236}">
                <a16:creationId xmlns:a16="http://schemas.microsoft.com/office/drawing/2014/main" id="{16EFE8D0-1D6D-47BC-A934-F9A0DF44C793}"/>
              </a:ext>
            </a:extLst>
          </p:cNvPr>
          <p:cNvGrpSpPr/>
          <p:nvPr/>
        </p:nvGrpSpPr>
        <p:grpSpPr>
          <a:xfrm>
            <a:off x="9784161" y="3921592"/>
            <a:ext cx="2407840" cy="1914035"/>
            <a:chOff x="8834500" y="3666280"/>
            <a:chExt cx="1966021" cy="1565787"/>
          </a:xfrm>
        </p:grpSpPr>
        <p:grpSp>
          <p:nvGrpSpPr>
            <p:cNvPr id="14" name="Group 13">
              <a:extLst>
                <a:ext uri="{FF2B5EF4-FFF2-40B4-BE49-F238E27FC236}">
                  <a16:creationId xmlns:a16="http://schemas.microsoft.com/office/drawing/2014/main" id="{1BCDF0DF-A1DC-4915-9AA6-1F1E0A2F9C6E}"/>
                </a:ext>
              </a:extLst>
            </p:cNvPr>
            <p:cNvGrpSpPr/>
            <p:nvPr/>
          </p:nvGrpSpPr>
          <p:grpSpPr>
            <a:xfrm>
              <a:off x="8979293" y="3666280"/>
              <a:ext cx="1821228" cy="1312305"/>
              <a:chOff x="-3272346" y="4002157"/>
              <a:chExt cx="1476378" cy="1063819"/>
            </a:xfrm>
          </p:grpSpPr>
          <p:sp>
            <p:nvSpPr>
              <p:cNvPr id="16" name="Cloud">
                <a:extLst>
                  <a:ext uri="{FF2B5EF4-FFF2-40B4-BE49-F238E27FC236}">
                    <a16:creationId xmlns:a16="http://schemas.microsoft.com/office/drawing/2014/main" id="{F55CF2FC-8571-4183-93A8-5362D26BDCC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388D4822-EC71-4F35-B14B-5A7CDD6CA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BF1F05A3-01E3-4428-B122-1CC374AD0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5" name="TextBox 14">
              <a:extLst>
                <a:ext uri="{FF2B5EF4-FFF2-40B4-BE49-F238E27FC236}">
                  <a16:creationId xmlns:a16="http://schemas.microsoft.com/office/drawing/2014/main" id="{BC8FFCD1-08FC-402E-B780-C03A30C246EF}"/>
                </a:ext>
              </a:extLst>
            </p:cNvPr>
            <p:cNvSpPr txBox="1"/>
            <p:nvPr/>
          </p:nvSpPr>
          <p:spPr>
            <a:xfrm>
              <a:off x="8834500" y="4859151"/>
              <a:ext cx="1411730"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19" name="Regular Pentagon 1">
            <a:extLst>
              <a:ext uri="{FF2B5EF4-FFF2-40B4-BE49-F238E27FC236}">
                <a16:creationId xmlns:a16="http://schemas.microsoft.com/office/drawing/2014/main" id="{2CF6D2B9-F131-430C-A222-25B21B7174E8}"/>
              </a:ext>
            </a:extLst>
          </p:cNvPr>
          <p:cNvSpPr/>
          <p:nvPr/>
        </p:nvSpPr>
        <p:spPr bwMode="auto">
          <a:xfrm>
            <a:off x="1317458" y="537977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0" name="Regular Pentagon 1">
            <a:extLst>
              <a:ext uri="{FF2B5EF4-FFF2-40B4-BE49-F238E27FC236}">
                <a16:creationId xmlns:a16="http://schemas.microsoft.com/office/drawing/2014/main" id="{ADCD47F4-13D6-4AB9-8F34-ACCEABC6B096}"/>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A615925E-0BFC-471F-81F0-4180914006BD}"/>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Tree>
    <p:extLst>
      <p:ext uri="{BB962C8B-B14F-4D97-AF65-F5344CB8AC3E}">
        <p14:creationId xmlns:p14="http://schemas.microsoft.com/office/powerpoint/2010/main" val="84416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p:txBody>
          <a:bodyPr/>
          <a:lstStyle/>
          <a:p>
            <a:r>
              <a:rPr lang="en-US" dirty="0"/>
              <a:t>Microsoft Continuous Access Evaluation</a:t>
            </a:r>
          </a:p>
        </p:txBody>
      </p:sp>
      <p:sp>
        <p:nvSpPr>
          <p:cNvPr id="7" name="Content Placeholder 6">
            <a:extLst>
              <a:ext uri="{FF2B5EF4-FFF2-40B4-BE49-F238E27FC236}">
                <a16:creationId xmlns:a16="http://schemas.microsoft.com/office/drawing/2014/main" id="{F604562E-F574-4DD6-80CB-D841465892B8}"/>
              </a:ext>
            </a:extLst>
          </p:cNvPr>
          <p:cNvSpPr>
            <a:spLocks noGrp="1"/>
          </p:cNvSpPr>
          <p:nvPr>
            <p:ph idx="1"/>
          </p:nvPr>
        </p:nvSpPr>
        <p:spPr/>
        <p:txBody>
          <a:bodyPr/>
          <a:lstStyle/>
          <a:p>
            <a:endParaRPr lang="en-US"/>
          </a:p>
        </p:txBody>
      </p:sp>
      <p:grpSp>
        <p:nvGrpSpPr>
          <p:cNvPr id="10" name="Group 9">
            <a:extLst>
              <a:ext uri="{FF2B5EF4-FFF2-40B4-BE49-F238E27FC236}">
                <a16:creationId xmlns:a16="http://schemas.microsoft.com/office/drawing/2014/main" id="{6439BEC2-30F6-4870-A8A7-66B8774D341B}"/>
              </a:ext>
            </a:extLst>
          </p:cNvPr>
          <p:cNvGrpSpPr/>
          <p:nvPr/>
        </p:nvGrpSpPr>
        <p:grpSpPr>
          <a:xfrm>
            <a:off x="4657229" y="1026758"/>
            <a:ext cx="2590957" cy="1730712"/>
            <a:chOff x="4426431" y="1990592"/>
            <a:chExt cx="2642911" cy="1765416"/>
          </a:xfrm>
        </p:grpSpPr>
        <p:sp>
          <p:nvSpPr>
            <p:cNvPr id="11" name="Cloud">
              <a:extLst>
                <a:ext uri="{FF2B5EF4-FFF2-40B4-BE49-F238E27FC236}">
                  <a16:creationId xmlns:a16="http://schemas.microsoft.com/office/drawing/2014/main" id="{74624CC8-1679-4FF2-B366-AC99D6E99C46}"/>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65D2D14-A4B0-4BA8-8641-2C0B5653C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3" name="Group 12">
            <a:extLst>
              <a:ext uri="{FF2B5EF4-FFF2-40B4-BE49-F238E27FC236}">
                <a16:creationId xmlns:a16="http://schemas.microsoft.com/office/drawing/2014/main" id="{16EFE8D0-1D6D-47BC-A934-F9A0DF44C793}"/>
              </a:ext>
            </a:extLst>
          </p:cNvPr>
          <p:cNvGrpSpPr/>
          <p:nvPr/>
        </p:nvGrpSpPr>
        <p:grpSpPr>
          <a:xfrm>
            <a:off x="9784161" y="3921592"/>
            <a:ext cx="2407840" cy="1914035"/>
            <a:chOff x="8834500" y="3666280"/>
            <a:chExt cx="1966021" cy="1565787"/>
          </a:xfrm>
        </p:grpSpPr>
        <p:grpSp>
          <p:nvGrpSpPr>
            <p:cNvPr id="14" name="Group 13">
              <a:extLst>
                <a:ext uri="{FF2B5EF4-FFF2-40B4-BE49-F238E27FC236}">
                  <a16:creationId xmlns:a16="http://schemas.microsoft.com/office/drawing/2014/main" id="{1BCDF0DF-A1DC-4915-9AA6-1F1E0A2F9C6E}"/>
                </a:ext>
              </a:extLst>
            </p:cNvPr>
            <p:cNvGrpSpPr/>
            <p:nvPr/>
          </p:nvGrpSpPr>
          <p:grpSpPr>
            <a:xfrm>
              <a:off x="8979293" y="3666280"/>
              <a:ext cx="1821228" cy="1312305"/>
              <a:chOff x="-3272346" y="4002157"/>
              <a:chExt cx="1476378" cy="1063819"/>
            </a:xfrm>
          </p:grpSpPr>
          <p:sp>
            <p:nvSpPr>
              <p:cNvPr id="16" name="Cloud">
                <a:extLst>
                  <a:ext uri="{FF2B5EF4-FFF2-40B4-BE49-F238E27FC236}">
                    <a16:creationId xmlns:a16="http://schemas.microsoft.com/office/drawing/2014/main" id="{F55CF2FC-8571-4183-93A8-5362D26BDCC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388D4822-EC71-4F35-B14B-5A7CDD6CA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BF1F05A3-01E3-4428-B122-1CC374AD0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5" name="TextBox 14">
              <a:extLst>
                <a:ext uri="{FF2B5EF4-FFF2-40B4-BE49-F238E27FC236}">
                  <a16:creationId xmlns:a16="http://schemas.microsoft.com/office/drawing/2014/main" id="{BC8FFCD1-08FC-402E-B780-C03A30C246EF}"/>
                </a:ext>
              </a:extLst>
            </p:cNvPr>
            <p:cNvSpPr txBox="1"/>
            <p:nvPr/>
          </p:nvSpPr>
          <p:spPr>
            <a:xfrm>
              <a:off x="8834500" y="4859151"/>
              <a:ext cx="1411730"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21" name="Rectangle 20">
            <a:extLst>
              <a:ext uri="{FF2B5EF4-FFF2-40B4-BE49-F238E27FC236}">
                <a16:creationId xmlns:a16="http://schemas.microsoft.com/office/drawing/2014/main" id="{A615925E-0BFC-471F-81F0-4180914006BD}"/>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pic>
        <p:nvPicPr>
          <p:cNvPr id="4" name="Graphic 3" descr="Ear outline">
            <a:extLst>
              <a:ext uri="{FF2B5EF4-FFF2-40B4-BE49-F238E27FC236}">
                <a16:creationId xmlns:a16="http://schemas.microsoft.com/office/drawing/2014/main" id="{43F9866D-9432-40B3-9D3E-D3D1DEBE27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55221" y="3018635"/>
            <a:ext cx="914400" cy="914400"/>
          </a:xfrm>
          <a:prstGeom prst="rect">
            <a:avLst/>
          </a:prstGeom>
        </p:spPr>
      </p:pic>
      <p:sp>
        <p:nvSpPr>
          <p:cNvPr id="5" name="Arrow: Bent 4">
            <a:extLst>
              <a:ext uri="{FF2B5EF4-FFF2-40B4-BE49-F238E27FC236}">
                <a16:creationId xmlns:a16="http://schemas.microsoft.com/office/drawing/2014/main" id="{D98741DE-5417-4AE7-9258-08A705879404}"/>
              </a:ext>
            </a:extLst>
          </p:cNvPr>
          <p:cNvSpPr/>
          <p:nvPr/>
        </p:nvSpPr>
        <p:spPr bwMode="auto">
          <a:xfrm rot="16200000" flipH="1" flipV="1">
            <a:off x="7737403" y="1548593"/>
            <a:ext cx="1082844" cy="2061276"/>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196203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p:txBody>
          <a:bodyPr/>
          <a:lstStyle/>
          <a:p>
            <a:r>
              <a:rPr lang="en-US" dirty="0"/>
              <a:t>Microsoft Continuous Access Evaluation</a:t>
            </a:r>
          </a:p>
        </p:txBody>
      </p:sp>
      <p:sp>
        <p:nvSpPr>
          <p:cNvPr id="2" name="Content Placeholder 1">
            <a:extLst>
              <a:ext uri="{FF2B5EF4-FFF2-40B4-BE49-F238E27FC236}">
                <a16:creationId xmlns:a16="http://schemas.microsoft.com/office/drawing/2014/main" id="{393204AC-0287-4B42-BB20-1CA8C0E55FE6}"/>
              </a:ext>
            </a:extLst>
          </p:cNvPr>
          <p:cNvSpPr>
            <a:spLocks noGrp="1"/>
          </p:cNvSpPr>
          <p:nvPr>
            <p:ph idx="1"/>
          </p:nvPr>
        </p:nvSpPr>
        <p:spPr/>
        <p:txBody>
          <a:bodyPr/>
          <a:lstStyle/>
          <a:p>
            <a:endParaRPr lang="en-US"/>
          </a:p>
        </p:txBody>
      </p:sp>
      <p:sp>
        <p:nvSpPr>
          <p:cNvPr id="9" name="Browser_4" title="Icon of a website or an app window">
            <a:extLst>
              <a:ext uri="{FF2B5EF4-FFF2-40B4-BE49-F238E27FC236}">
                <a16:creationId xmlns:a16="http://schemas.microsoft.com/office/drawing/2014/main" id="{E93EC1FD-CA48-4DF0-9409-834ED99FF89E}"/>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6439BEC2-30F6-4870-A8A7-66B8774D341B}"/>
              </a:ext>
            </a:extLst>
          </p:cNvPr>
          <p:cNvGrpSpPr/>
          <p:nvPr/>
        </p:nvGrpSpPr>
        <p:grpSpPr>
          <a:xfrm>
            <a:off x="4657229" y="1026758"/>
            <a:ext cx="2590957" cy="1730712"/>
            <a:chOff x="4426431" y="1990592"/>
            <a:chExt cx="2642911" cy="1765416"/>
          </a:xfrm>
        </p:grpSpPr>
        <p:sp>
          <p:nvSpPr>
            <p:cNvPr id="11" name="Cloud">
              <a:extLst>
                <a:ext uri="{FF2B5EF4-FFF2-40B4-BE49-F238E27FC236}">
                  <a16:creationId xmlns:a16="http://schemas.microsoft.com/office/drawing/2014/main" id="{74624CC8-1679-4FF2-B366-AC99D6E99C46}"/>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65D2D14-A4B0-4BA8-8641-2C0B5653C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3" name="Group 12">
            <a:extLst>
              <a:ext uri="{FF2B5EF4-FFF2-40B4-BE49-F238E27FC236}">
                <a16:creationId xmlns:a16="http://schemas.microsoft.com/office/drawing/2014/main" id="{16EFE8D0-1D6D-47BC-A934-F9A0DF44C793}"/>
              </a:ext>
            </a:extLst>
          </p:cNvPr>
          <p:cNvGrpSpPr/>
          <p:nvPr/>
        </p:nvGrpSpPr>
        <p:grpSpPr>
          <a:xfrm>
            <a:off x="9784161" y="3921592"/>
            <a:ext cx="2407840" cy="1914035"/>
            <a:chOff x="8834500" y="3666280"/>
            <a:chExt cx="1966021" cy="1565787"/>
          </a:xfrm>
        </p:grpSpPr>
        <p:grpSp>
          <p:nvGrpSpPr>
            <p:cNvPr id="14" name="Group 13">
              <a:extLst>
                <a:ext uri="{FF2B5EF4-FFF2-40B4-BE49-F238E27FC236}">
                  <a16:creationId xmlns:a16="http://schemas.microsoft.com/office/drawing/2014/main" id="{1BCDF0DF-A1DC-4915-9AA6-1F1E0A2F9C6E}"/>
                </a:ext>
              </a:extLst>
            </p:cNvPr>
            <p:cNvGrpSpPr/>
            <p:nvPr/>
          </p:nvGrpSpPr>
          <p:grpSpPr>
            <a:xfrm>
              <a:off x="8979293" y="3666280"/>
              <a:ext cx="1821228" cy="1312305"/>
              <a:chOff x="-3272346" y="4002157"/>
              <a:chExt cx="1476378" cy="1063819"/>
            </a:xfrm>
          </p:grpSpPr>
          <p:sp>
            <p:nvSpPr>
              <p:cNvPr id="16" name="Cloud">
                <a:extLst>
                  <a:ext uri="{FF2B5EF4-FFF2-40B4-BE49-F238E27FC236}">
                    <a16:creationId xmlns:a16="http://schemas.microsoft.com/office/drawing/2014/main" id="{F55CF2FC-8571-4183-93A8-5362D26BDCC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388D4822-EC71-4F35-B14B-5A7CDD6CA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BF1F05A3-01E3-4428-B122-1CC374AD0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5" name="TextBox 14">
              <a:extLst>
                <a:ext uri="{FF2B5EF4-FFF2-40B4-BE49-F238E27FC236}">
                  <a16:creationId xmlns:a16="http://schemas.microsoft.com/office/drawing/2014/main" id="{BC8FFCD1-08FC-402E-B780-C03A30C246EF}"/>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19" name="Regular Pentagon 1">
            <a:extLst>
              <a:ext uri="{FF2B5EF4-FFF2-40B4-BE49-F238E27FC236}">
                <a16:creationId xmlns:a16="http://schemas.microsoft.com/office/drawing/2014/main" id="{2CF6D2B9-F131-430C-A222-25B21B7174E8}"/>
              </a:ext>
            </a:extLst>
          </p:cNvPr>
          <p:cNvSpPr/>
          <p:nvPr/>
        </p:nvSpPr>
        <p:spPr bwMode="auto">
          <a:xfrm>
            <a:off x="7378624"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1" name="Rectangle 20">
            <a:extLst>
              <a:ext uri="{FF2B5EF4-FFF2-40B4-BE49-F238E27FC236}">
                <a16:creationId xmlns:a16="http://schemas.microsoft.com/office/drawing/2014/main" id="{A615925E-0BFC-471F-81F0-4180914006BD}"/>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2" name="Arrow: Right 21">
            <a:extLst>
              <a:ext uri="{FF2B5EF4-FFF2-40B4-BE49-F238E27FC236}">
                <a16:creationId xmlns:a16="http://schemas.microsoft.com/office/drawing/2014/main" id="{AA4DDEB6-AD9B-4F80-894C-2F666E752AA9}"/>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 name="Graphic 3" descr="Ear outline">
            <a:extLst>
              <a:ext uri="{FF2B5EF4-FFF2-40B4-BE49-F238E27FC236}">
                <a16:creationId xmlns:a16="http://schemas.microsoft.com/office/drawing/2014/main" id="{43F9866D-9432-40B3-9D3E-D3D1DEBE27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55221" y="3018635"/>
            <a:ext cx="914400" cy="914400"/>
          </a:xfrm>
          <a:prstGeom prst="rect">
            <a:avLst/>
          </a:prstGeom>
        </p:spPr>
      </p:pic>
      <p:sp>
        <p:nvSpPr>
          <p:cNvPr id="5" name="Arrow: Bent 4">
            <a:extLst>
              <a:ext uri="{FF2B5EF4-FFF2-40B4-BE49-F238E27FC236}">
                <a16:creationId xmlns:a16="http://schemas.microsoft.com/office/drawing/2014/main" id="{D98741DE-5417-4AE7-9258-08A705879404}"/>
              </a:ext>
            </a:extLst>
          </p:cNvPr>
          <p:cNvSpPr/>
          <p:nvPr/>
        </p:nvSpPr>
        <p:spPr bwMode="auto">
          <a:xfrm rot="16200000" flipH="1" flipV="1">
            <a:off x="7737403" y="1548593"/>
            <a:ext cx="1082844" cy="2061276"/>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146891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Apps asks Microsoft identity for tokens</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11" name="Arrow: Bent 10">
            <a:extLst>
              <a:ext uri="{FF2B5EF4-FFF2-40B4-BE49-F238E27FC236}">
                <a16:creationId xmlns:a16="http://schemas.microsoft.com/office/drawing/2014/main" id="{B7492BF3-183C-46C0-96B1-6BD9C3463AE8}"/>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cxnSp>
        <p:nvCxnSpPr>
          <p:cNvPr id="16" name="Straight Arrow Connector 15">
            <a:extLst>
              <a:ext uri="{FF2B5EF4-FFF2-40B4-BE49-F238E27FC236}">
                <a16:creationId xmlns:a16="http://schemas.microsoft.com/office/drawing/2014/main" id="{CA51FA6E-95B5-4B1E-B3C7-30116D5162DD}"/>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User">
            <a:extLst>
              <a:ext uri="{FF2B5EF4-FFF2-40B4-BE49-F238E27FC236}">
                <a16:creationId xmlns:a16="http://schemas.microsoft.com/office/drawing/2014/main" id="{8F2F120C-3067-4B2D-896A-F8530A8ECD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72145" y="5150497"/>
            <a:ext cx="914400" cy="914400"/>
          </a:xfrm>
          <a:prstGeom prst="rect">
            <a:avLst/>
          </a:prstGeom>
        </p:spPr>
      </p:pic>
      <p:sp>
        <p:nvSpPr>
          <p:cNvPr id="19" name="TextBox 18">
            <a:extLst>
              <a:ext uri="{FF2B5EF4-FFF2-40B4-BE49-F238E27FC236}">
                <a16:creationId xmlns:a16="http://schemas.microsoft.com/office/drawing/2014/main" id="{A32EAF01-2EAA-4D5A-96B9-AC413DB21B86}"/>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sp>
        <p:nvSpPr>
          <p:cNvPr id="21" name="Oval 20">
            <a:extLst>
              <a:ext uri="{FF2B5EF4-FFF2-40B4-BE49-F238E27FC236}">
                <a16:creationId xmlns:a16="http://schemas.microsoft.com/office/drawing/2014/main" id="{7987F405-3020-4B5E-B72B-4C863B4918F3}"/>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 name="TextBox 11">
            <a:extLst>
              <a:ext uri="{FF2B5EF4-FFF2-40B4-BE49-F238E27FC236}">
                <a16:creationId xmlns:a16="http://schemas.microsoft.com/office/drawing/2014/main" id="{B21953CB-B5CF-4C09-B3BF-AD5E5BBE2D20}"/>
              </a:ext>
            </a:extLst>
          </p:cNvPr>
          <p:cNvSpPr txBox="1"/>
          <p:nvPr/>
        </p:nvSpPr>
        <p:spPr>
          <a:xfrm>
            <a:off x="290138" y="1095971"/>
            <a:ext cx="4162097" cy="123110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Need an id</a:t>
            </a:r>
            <a:r>
              <a:rPr kumimoji="0" lang="en-US" sz="2000" b="0" i="0" u="none" strike="noStrike" kern="1200" cap="none" spc="0" normalizeH="0" noProof="0" dirty="0">
                <a:ln>
                  <a:noFill/>
                </a:ln>
                <a:gradFill>
                  <a:gsLst>
                    <a:gs pos="2917">
                      <a:srgbClr val="1A1A1A"/>
                    </a:gs>
                    <a:gs pos="30000">
                      <a:srgbClr val="1A1A1A"/>
                    </a:gs>
                  </a:gsLst>
                  <a:lin ang="5400000" scaled="0"/>
                </a:gradFill>
                <a:effectLst/>
                <a:uLnTx/>
                <a:uFillTx/>
                <a:latin typeface="Segoe UI"/>
                <a:ea typeface="+mn-ea"/>
                <a:cs typeface="+mn-cs"/>
              </a:rPr>
              <a:t> </a:t>
            </a: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token to identify the user and an access token to read the user’s profile with Microsoft Graph as the user</a:t>
            </a:r>
          </a:p>
        </p:txBody>
      </p:sp>
      <p:grpSp>
        <p:nvGrpSpPr>
          <p:cNvPr id="15" name="Group 14">
            <a:extLst>
              <a:ext uri="{FF2B5EF4-FFF2-40B4-BE49-F238E27FC236}">
                <a16:creationId xmlns:a16="http://schemas.microsoft.com/office/drawing/2014/main" id="{AF856942-6869-4FD3-92E5-79F770126D6A}"/>
              </a:ext>
            </a:extLst>
          </p:cNvPr>
          <p:cNvGrpSpPr/>
          <p:nvPr/>
        </p:nvGrpSpPr>
        <p:grpSpPr>
          <a:xfrm>
            <a:off x="2395133" y="4382288"/>
            <a:ext cx="1111283" cy="889377"/>
            <a:chOff x="3853373" y="4469966"/>
            <a:chExt cx="1111283" cy="889377"/>
          </a:xfrm>
        </p:grpSpPr>
        <p:pic>
          <p:nvPicPr>
            <p:cNvPr id="14" name="Picture 13">
              <a:extLst>
                <a:ext uri="{FF2B5EF4-FFF2-40B4-BE49-F238E27FC236}">
                  <a16:creationId xmlns:a16="http://schemas.microsoft.com/office/drawing/2014/main" id="{2571D1F2-BD3A-42EF-AC42-8EB9484CB1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ln>
              <a:solidFill>
                <a:schemeClr val="tx2"/>
              </a:solidFill>
            </a:ln>
          </p:spPr>
        </p:pic>
        <p:sp>
          <p:nvSpPr>
            <p:cNvPr id="23" name="Browser" title="Icon of a browser window">
              <a:extLst>
                <a:ext uri="{FF2B5EF4-FFF2-40B4-BE49-F238E27FC236}">
                  <a16:creationId xmlns:a16="http://schemas.microsoft.com/office/drawing/2014/main" id="{16E21B68-AE46-457A-90EA-7AD4EC84400E}"/>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04F29DD3-C6FD-3946-95C2-99AB4D3EE65D}"/>
              </a:ext>
            </a:extLst>
          </p:cNvPr>
          <p:cNvGrpSpPr/>
          <p:nvPr/>
        </p:nvGrpSpPr>
        <p:grpSpPr>
          <a:xfrm>
            <a:off x="8571592" y="3921587"/>
            <a:ext cx="3620409" cy="1914040"/>
            <a:chOff x="8571592" y="3921587"/>
            <a:chExt cx="3620409" cy="1914040"/>
          </a:xfrm>
        </p:grpSpPr>
        <p:sp>
          <p:nvSpPr>
            <p:cNvPr id="10" name="Rectangle 9">
              <a:extLst>
                <a:ext uri="{FF2B5EF4-FFF2-40B4-BE49-F238E27FC236}">
                  <a16:creationId xmlns:a16="http://schemas.microsoft.com/office/drawing/2014/main" id="{72C61623-A618-4532-90EA-37324342715D}"/>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24" name="Group 23">
              <a:extLst>
                <a:ext uri="{FF2B5EF4-FFF2-40B4-BE49-F238E27FC236}">
                  <a16:creationId xmlns:a16="http://schemas.microsoft.com/office/drawing/2014/main" id="{0E1F4CC5-3027-4FB4-A9D2-5BD116C417C0}"/>
                </a:ext>
              </a:extLst>
            </p:cNvPr>
            <p:cNvGrpSpPr/>
            <p:nvPr/>
          </p:nvGrpSpPr>
          <p:grpSpPr>
            <a:xfrm>
              <a:off x="9784162" y="3921587"/>
              <a:ext cx="2407839" cy="1914040"/>
              <a:chOff x="8834500" y="3666276"/>
              <a:chExt cx="1966020" cy="1565791"/>
            </a:xfrm>
          </p:grpSpPr>
          <p:grpSp>
            <p:nvGrpSpPr>
              <p:cNvPr id="25" name="Group 24">
                <a:extLst>
                  <a:ext uri="{FF2B5EF4-FFF2-40B4-BE49-F238E27FC236}">
                    <a16:creationId xmlns:a16="http://schemas.microsoft.com/office/drawing/2014/main" id="{41E929BD-DDCE-4213-AE61-B52009CB56AF}"/>
                  </a:ext>
                </a:extLst>
              </p:cNvPr>
              <p:cNvGrpSpPr/>
              <p:nvPr/>
            </p:nvGrpSpPr>
            <p:grpSpPr>
              <a:xfrm>
                <a:off x="8979292" y="3666276"/>
                <a:ext cx="1821228" cy="1312304"/>
                <a:chOff x="-3272346" y="4002157"/>
                <a:chExt cx="1476378" cy="1063819"/>
              </a:xfrm>
            </p:grpSpPr>
            <p:sp>
              <p:nvSpPr>
                <p:cNvPr id="27" name="Cloud">
                  <a:extLst>
                    <a:ext uri="{FF2B5EF4-FFF2-40B4-BE49-F238E27FC236}">
                      <a16:creationId xmlns:a16="http://schemas.microsoft.com/office/drawing/2014/main" id="{5CBE4711-BF33-4BE7-889F-4AAF9974AE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5460132E-2AE6-4FEA-A9D1-E321C10598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9" name="Picture 28">
                  <a:extLst>
                    <a:ext uri="{FF2B5EF4-FFF2-40B4-BE49-F238E27FC236}">
                      <a16:creationId xmlns:a16="http://schemas.microsoft.com/office/drawing/2014/main" id="{063DED60-5427-486F-9A13-C185CB1FE4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6" name="TextBox 25">
                <a:extLst>
                  <a:ext uri="{FF2B5EF4-FFF2-40B4-BE49-F238E27FC236}">
                    <a16:creationId xmlns:a16="http://schemas.microsoft.com/office/drawing/2014/main" id="{4156578F-5C75-4B6C-B2F6-AC7F0B998A84}"/>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grpSp>
      <p:sp>
        <p:nvSpPr>
          <p:cNvPr id="3" name="TextBox 4">
            <a:extLst>
              <a:ext uri="{FF2B5EF4-FFF2-40B4-BE49-F238E27FC236}">
                <a16:creationId xmlns:a16="http://schemas.microsoft.com/office/drawing/2014/main" id="{6551EA9C-C4AB-4752-ACBD-E631FFC0D59E}"/>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4</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17422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p:bldP spid="21" grpId="0" animBg="1"/>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p:txBody>
          <a:bodyPr/>
          <a:lstStyle/>
          <a:p>
            <a:r>
              <a:rPr lang="en-US" dirty="0"/>
              <a:t>Microsoft Continuous Access Evaluation</a:t>
            </a:r>
          </a:p>
        </p:txBody>
      </p:sp>
      <p:sp>
        <p:nvSpPr>
          <p:cNvPr id="7" name="Content Placeholder 6">
            <a:extLst>
              <a:ext uri="{FF2B5EF4-FFF2-40B4-BE49-F238E27FC236}">
                <a16:creationId xmlns:a16="http://schemas.microsoft.com/office/drawing/2014/main" id="{10EDDFF2-3397-42AF-8A79-7446FD90B41D}"/>
              </a:ext>
            </a:extLst>
          </p:cNvPr>
          <p:cNvSpPr>
            <a:spLocks noGrp="1"/>
          </p:cNvSpPr>
          <p:nvPr>
            <p:ph idx="1"/>
          </p:nvPr>
        </p:nvSpPr>
        <p:spPr/>
        <p:txBody>
          <a:bodyPr/>
          <a:lstStyle/>
          <a:p>
            <a:endParaRPr lang="en-US"/>
          </a:p>
        </p:txBody>
      </p:sp>
      <p:sp>
        <p:nvSpPr>
          <p:cNvPr id="9" name="Browser_4" title="Icon of a website or an app window">
            <a:extLst>
              <a:ext uri="{FF2B5EF4-FFF2-40B4-BE49-F238E27FC236}">
                <a16:creationId xmlns:a16="http://schemas.microsoft.com/office/drawing/2014/main" id="{E93EC1FD-CA48-4DF0-9409-834ED99FF89E}"/>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6439BEC2-30F6-4870-A8A7-66B8774D341B}"/>
              </a:ext>
            </a:extLst>
          </p:cNvPr>
          <p:cNvGrpSpPr/>
          <p:nvPr/>
        </p:nvGrpSpPr>
        <p:grpSpPr>
          <a:xfrm>
            <a:off x="4657229" y="1026758"/>
            <a:ext cx="2590957" cy="1730712"/>
            <a:chOff x="4426431" y="1990592"/>
            <a:chExt cx="2642911" cy="1765416"/>
          </a:xfrm>
        </p:grpSpPr>
        <p:sp>
          <p:nvSpPr>
            <p:cNvPr id="11" name="Cloud">
              <a:extLst>
                <a:ext uri="{FF2B5EF4-FFF2-40B4-BE49-F238E27FC236}">
                  <a16:creationId xmlns:a16="http://schemas.microsoft.com/office/drawing/2014/main" id="{74624CC8-1679-4FF2-B366-AC99D6E99C46}"/>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65D2D14-A4B0-4BA8-8641-2C0B5653C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3" name="Group 12">
            <a:extLst>
              <a:ext uri="{FF2B5EF4-FFF2-40B4-BE49-F238E27FC236}">
                <a16:creationId xmlns:a16="http://schemas.microsoft.com/office/drawing/2014/main" id="{16EFE8D0-1D6D-47BC-A934-F9A0DF44C793}"/>
              </a:ext>
            </a:extLst>
          </p:cNvPr>
          <p:cNvGrpSpPr/>
          <p:nvPr/>
        </p:nvGrpSpPr>
        <p:grpSpPr>
          <a:xfrm>
            <a:off x="9784161" y="3921592"/>
            <a:ext cx="2407840" cy="1914035"/>
            <a:chOff x="8834500" y="3666280"/>
            <a:chExt cx="1966021" cy="1565787"/>
          </a:xfrm>
        </p:grpSpPr>
        <p:grpSp>
          <p:nvGrpSpPr>
            <p:cNvPr id="14" name="Group 13">
              <a:extLst>
                <a:ext uri="{FF2B5EF4-FFF2-40B4-BE49-F238E27FC236}">
                  <a16:creationId xmlns:a16="http://schemas.microsoft.com/office/drawing/2014/main" id="{1BCDF0DF-A1DC-4915-9AA6-1F1E0A2F9C6E}"/>
                </a:ext>
              </a:extLst>
            </p:cNvPr>
            <p:cNvGrpSpPr/>
            <p:nvPr/>
          </p:nvGrpSpPr>
          <p:grpSpPr>
            <a:xfrm>
              <a:off x="8979293" y="3666280"/>
              <a:ext cx="1821228" cy="1312305"/>
              <a:chOff x="-3272346" y="4002157"/>
              <a:chExt cx="1476378" cy="1063819"/>
            </a:xfrm>
          </p:grpSpPr>
          <p:sp>
            <p:nvSpPr>
              <p:cNvPr id="16" name="Cloud">
                <a:extLst>
                  <a:ext uri="{FF2B5EF4-FFF2-40B4-BE49-F238E27FC236}">
                    <a16:creationId xmlns:a16="http://schemas.microsoft.com/office/drawing/2014/main" id="{F55CF2FC-8571-4183-93A8-5362D26BDCCA}"/>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388D4822-EC71-4F35-B14B-5A7CDD6CA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BF1F05A3-01E3-4428-B122-1CC374AD0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5" name="TextBox 14">
              <a:extLst>
                <a:ext uri="{FF2B5EF4-FFF2-40B4-BE49-F238E27FC236}">
                  <a16:creationId xmlns:a16="http://schemas.microsoft.com/office/drawing/2014/main" id="{BC8FFCD1-08FC-402E-B780-C03A30C246EF}"/>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19" name="Regular Pentagon 1">
            <a:extLst>
              <a:ext uri="{FF2B5EF4-FFF2-40B4-BE49-F238E27FC236}">
                <a16:creationId xmlns:a16="http://schemas.microsoft.com/office/drawing/2014/main" id="{2CF6D2B9-F131-430C-A222-25B21B7174E8}"/>
              </a:ext>
            </a:extLst>
          </p:cNvPr>
          <p:cNvSpPr/>
          <p:nvPr/>
        </p:nvSpPr>
        <p:spPr bwMode="auto">
          <a:xfrm>
            <a:off x="7378624"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1" name="Rectangle 20">
            <a:extLst>
              <a:ext uri="{FF2B5EF4-FFF2-40B4-BE49-F238E27FC236}">
                <a16:creationId xmlns:a16="http://schemas.microsoft.com/office/drawing/2014/main" id="{A615925E-0BFC-471F-81F0-4180914006BD}"/>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2" name="Arrow: Right 21">
            <a:extLst>
              <a:ext uri="{FF2B5EF4-FFF2-40B4-BE49-F238E27FC236}">
                <a16:creationId xmlns:a16="http://schemas.microsoft.com/office/drawing/2014/main" id="{AA4DDEB6-AD9B-4F80-894C-2F666E752AA9}"/>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 name="Graphic 3" descr="Ear outline">
            <a:extLst>
              <a:ext uri="{FF2B5EF4-FFF2-40B4-BE49-F238E27FC236}">
                <a16:creationId xmlns:a16="http://schemas.microsoft.com/office/drawing/2014/main" id="{43F9866D-9432-40B3-9D3E-D3D1DEBE27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55221" y="3018635"/>
            <a:ext cx="914400" cy="914400"/>
          </a:xfrm>
          <a:prstGeom prst="rect">
            <a:avLst/>
          </a:prstGeom>
        </p:spPr>
      </p:pic>
      <p:sp>
        <p:nvSpPr>
          <p:cNvPr id="5" name="Arrow: Bent 4">
            <a:extLst>
              <a:ext uri="{FF2B5EF4-FFF2-40B4-BE49-F238E27FC236}">
                <a16:creationId xmlns:a16="http://schemas.microsoft.com/office/drawing/2014/main" id="{D98741DE-5417-4AE7-9258-08A705879404}"/>
              </a:ext>
            </a:extLst>
          </p:cNvPr>
          <p:cNvSpPr/>
          <p:nvPr/>
        </p:nvSpPr>
        <p:spPr bwMode="auto">
          <a:xfrm rot="16200000" flipH="1" flipV="1">
            <a:off x="7737403" y="1548593"/>
            <a:ext cx="1082844" cy="2061276"/>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 name="Arrow: Right 1">
            <a:extLst>
              <a:ext uri="{FF2B5EF4-FFF2-40B4-BE49-F238E27FC236}">
                <a16:creationId xmlns:a16="http://schemas.microsoft.com/office/drawing/2014/main" id="{A12A2A6F-9821-469F-9549-4D40CCC63E48}"/>
              </a:ext>
            </a:extLst>
          </p:cNvPr>
          <p:cNvSpPr/>
          <p:nvPr/>
        </p:nvSpPr>
        <p:spPr bwMode="auto">
          <a:xfrm rot="10800000">
            <a:off x="2375797" y="4801734"/>
            <a:ext cx="6215742" cy="553998"/>
          </a:xfrm>
          <a:prstGeom prst="rightArrow">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 name="TextBox 5">
            <a:extLst>
              <a:ext uri="{FF2B5EF4-FFF2-40B4-BE49-F238E27FC236}">
                <a16:creationId xmlns:a16="http://schemas.microsoft.com/office/drawing/2014/main" id="{5D66BE5E-2201-4EFD-83F7-8CE56FF63FA4}"/>
              </a:ext>
            </a:extLst>
          </p:cNvPr>
          <p:cNvSpPr txBox="1"/>
          <p:nvPr/>
        </p:nvSpPr>
        <p:spPr>
          <a:xfrm>
            <a:off x="1138184" y="5353500"/>
            <a:ext cx="10897650" cy="1323439"/>
          </a:xfrm>
          <a:prstGeom prst="rect">
            <a:avLst/>
          </a:prstGeom>
          <a:noFill/>
        </p:spPr>
        <p:txBody>
          <a:bodyPr wrap="square" rtlCol="0">
            <a:spAutoFit/>
          </a:bodyPr>
          <a:lstStyle/>
          <a:p>
            <a:r>
              <a:rPr lang="en-US" sz="1600" dirty="0"/>
              <a:t>HTTP 401; Unauthorized</a:t>
            </a:r>
          </a:p>
          <a:p>
            <a:r>
              <a:rPr lang="en-US" sz="1600" dirty="0"/>
              <a:t>WWW-Authenticate=Bearer</a:t>
            </a:r>
          </a:p>
          <a:p>
            <a:r>
              <a:rPr lang="en-US" sz="1600" dirty="0"/>
              <a:t>  </a:t>
            </a:r>
            <a:r>
              <a:rPr lang="en-US" sz="1600" dirty="0" err="1"/>
              <a:t>authorization_uri</a:t>
            </a:r>
            <a:r>
              <a:rPr lang="en-US" sz="1600" dirty="0"/>
              <a:t>="https://login.windows.net/common/oauth2/authorize",</a:t>
            </a:r>
          </a:p>
          <a:p>
            <a:r>
              <a:rPr lang="en-US" sz="1600" dirty="0"/>
              <a:t>  error="</a:t>
            </a:r>
            <a:r>
              <a:rPr lang="en-US" sz="1600" dirty="0" err="1"/>
              <a:t>insufficient_claims</a:t>
            </a:r>
            <a:r>
              <a:rPr lang="en-US" sz="1600" dirty="0"/>
              <a:t>",</a:t>
            </a:r>
          </a:p>
          <a:p>
            <a:r>
              <a:rPr lang="en-US" sz="1600" dirty="0"/>
              <a:t>claims="eyJhY2Nlc3NfdG9rZW4iOnsibmJmIjp7ImVzc2VudGlhbCI6dHJ1ZSwgInZhbHVlIjoiMTYwNDEwNjY1MSJ9fX0="</a:t>
            </a:r>
          </a:p>
        </p:txBody>
      </p:sp>
    </p:spTree>
    <p:extLst>
      <p:ext uri="{BB962C8B-B14F-4D97-AF65-F5344CB8AC3E}">
        <p14:creationId xmlns:p14="http://schemas.microsoft.com/office/powerpoint/2010/main" val="3953495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p:txBody>
          <a:bodyPr/>
          <a:lstStyle/>
          <a:p>
            <a:r>
              <a:rPr lang="en-US" dirty="0"/>
              <a:t>Microsoft Continuous Access Evaluation</a:t>
            </a:r>
          </a:p>
        </p:txBody>
      </p:sp>
      <p:sp>
        <p:nvSpPr>
          <p:cNvPr id="2" name="Content Placeholder 1">
            <a:extLst>
              <a:ext uri="{FF2B5EF4-FFF2-40B4-BE49-F238E27FC236}">
                <a16:creationId xmlns:a16="http://schemas.microsoft.com/office/drawing/2014/main" id="{0BCC719F-7E0C-4F07-BDA7-5AD5A3094D24}"/>
              </a:ext>
            </a:extLst>
          </p:cNvPr>
          <p:cNvSpPr>
            <a:spLocks noGrp="1"/>
          </p:cNvSpPr>
          <p:nvPr>
            <p:ph idx="1"/>
          </p:nvPr>
        </p:nvSpPr>
        <p:spPr/>
        <p:txBody>
          <a:bodyPr/>
          <a:lstStyle/>
          <a:p>
            <a:endParaRPr lang="en-US"/>
          </a:p>
        </p:txBody>
      </p:sp>
      <p:sp>
        <p:nvSpPr>
          <p:cNvPr id="6" name="TextBox 5">
            <a:extLst>
              <a:ext uri="{FF2B5EF4-FFF2-40B4-BE49-F238E27FC236}">
                <a16:creationId xmlns:a16="http://schemas.microsoft.com/office/drawing/2014/main" id="{5D66BE5E-2201-4EFD-83F7-8CE56FF63FA4}"/>
              </a:ext>
            </a:extLst>
          </p:cNvPr>
          <p:cNvSpPr txBox="1"/>
          <p:nvPr/>
        </p:nvSpPr>
        <p:spPr>
          <a:xfrm>
            <a:off x="1311949" y="1659438"/>
            <a:ext cx="10959016" cy="1477328"/>
          </a:xfrm>
          <a:prstGeom prst="rect">
            <a:avLst/>
          </a:prstGeom>
          <a:noFill/>
          <a:ln>
            <a:noFill/>
          </a:ln>
        </p:spPr>
        <p:txBody>
          <a:bodyPr wrap="square" rtlCol="0">
            <a:spAutoFit/>
          </a:bodyPr>
          <a:lstStyle/>
          <a:p>
            <a:r>
              <a:rPr lang="en-US"/>
              <a:t>HTTP 401; Unauthorized</a:t>
            </a:r>
          </a:p>
          <a:p>
            <a:r>
              <a:rPr lang="en-US"/>
              <a:t>WWW-Authenticate=Bearer</a:t>
            </a:r>
          </a:p>
          <a:p>
            <a:r>
              <a:rPr lang="en-US"/>
              <a:t>  </a:t>
            </a:r>
            <a:r>
              <a:rPr lang="en-US" err="1"/>
              <a:t>authorization_uri</a:t>
            </a:r>
            <a:r>
              <a:rPr lang="en-US"/>
              <a:t>="https://login.windows.net/common/oauth2/authorize",</a:t>
            </a:r>
          </a:p>
          <a:p>
            <a:r>
              <a:rPr lang="en-US"/>
              <a:t>  error="</a:t>
            </a:r>
            <a:r>
              <a:rPr lang="en-US" err="1"/>
              <a:t>insufficient_claims</a:t>
            </a:r>
            <a:r>
              <a:rPr lang="en-US"/>
              <a:t>",</a:t>
            </a:r>
          </a:p>
          <a:p>
            <a:r>
              <a:rPr lang="en-US"/>
              <a:t>claims="eyJhY2Nlc3NfdG9rZW4iOnsibmJmIjp7ImVzc2VudGlhbCI6dHJ1ZSwgInZhbHVlIjoiMTYwNDEwNjY1MSJ9fX0="</a:t>
            </a:r>
          </a:p>
        </p:txBody>
      </p:sp>
      <p:sp>
        <p:nvSpPr>
          <p:cNvPr id="7" name="TextBox 6">
            <a:extLst>
              <a:ext uri="{FF2B5EF4-FFF2-40B4-BE49-F238E27FC236}">
                <a16:creationId xmlns:a16="http://schemas.microsoft.com/office/drawing/2014/main" id="{2D2C4D26-82A9-4333-97AF-EB95E2C517B5}"/>
              </a:ext>
            </a:extLst>
          </p:cNvPr>
          <p:cNvSpPr txBox="1"/>
          <p:nvPr/>
        </p:nvSpPr>
        <p:spPr>
          <a:xfrm>
            <a:off x="1349829" y="3544389"/>
            <a:ext cx="10380617" cy="369332"/>
          </a:xfrm>
          <a:prstGeom prst="rect">
            <a:avLst/>
          </a:prstGeom>
          <a:noFill/>
        </p:spPr>
        <p:txBody>
          <a:bodyPr wrap="square" rtlCol="0">
            <a:spAutoFit/>
          </a:bodyPr>
          <a:lstStyle/>
          <a:p>
            <a:r>
              <a:rPr lang="en-US"/>
              <a:t>{"</a:t>
            </a:r>
            <a:r>
              <a:rPr lang="en-US" err="1"/>
              <a:t>access_token</a:t>
            </a:r>
            <a:r>
              <a:rPr lang="en-US"/>
              <a:t>":{"</a:t>
            </a:r>
            <a:r>
              <a:rPr lang="en-US" err="1"/>
              <a:t>nbf</a:t>
            </a:r>
            <a:r>
              <a:rPr lang="en-US"/>
              <a:t>":{"</a:t>
            </a:r>
            <a:r>
              <a:rPr lang="en-US" err="1"/>
              <a:t>essential":true</a:t>
            </a:r>
            <a:r>
              <a:rPr lang="en-US"/>
              <a:t>, "value":"1604106651"}}}</a:t>
            </a:r>
          </a:p>
        </p:txBody>
      </p:sp>
      <p:sp>
        <p:nvSpPr>
          <p:cNvPr id="8" name="Rectangle 7">
            <a:extLst>
              <a:ext uri="{FF2B5EF4-FFF2-40B4-BE49-F238E27FC236}">
                <a16:creationId xmlns:a16="http://schemas.microsoft.com/office/drawing/2014/main" id="{DA17FEDF-030D-4C81-BD4E-3453FBABFEFE}"/>
              </a:ext>
            </a:extLst>
          </p:cNvPr>
          <p:cNvSpPr/>
          <p:nvPr/>
        </p:nvSpPr>
        <p:spPr>
          <a:xfrm>
            <a:off x="1419497" y="2264229"/>
            <a:ext cx="7123612" cy="28738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43FE731-453E-48B6-BF17-4A489BFDD117}"/>
              </a:ext>
            </a:extLst>
          </p:cNvPr>
          <p:cNvSpPr/>
          <p:nvPr/>
        </p:nvSpPr>
        <p:spPr>
          <a:xfrm>
            <a:off x="1419497" y="2556806"/>
            <a:ext cx="2716667" cy="28738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5BFF9D-CD1B-4BCE-9DFA-7D5A229EEF2D}"/>
              </a:ext>
            </a:extLst>
          </p:cNvPr>
          <p:cNvSpPr/>
          <p:nvPr/>
        </p:nvSpPr>
        <p:spPr>
          <a:xfrm>
            <a:off x="1349829" y="2815543"/>
            <a:ext cx="10759562" cy="28738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4499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8" grpId="1" animBg="1"/>
      <p:bldP spid="24" grpId="0" animBg="1"/>
      <p:bldP spid="24" grpId="1" animBg="1"/>
      <p:bldP spid="2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902A08-FB92-4364-A7AE-7045AEC55E52}"/>
              </a:ext>
            </a:extLst>
          </p:cNvPr>
          <p:cNvSpPr>
            <a:spLocks noGrp="1"/>
          </p:cNvSpPr>
          <p:nvPr>
            <p:ph type="title"/>
          </p:nvPr>
        </p:nvSpPr>
        <p:spPr/>
        <p:txBody>
          <a:bodyPr/>
          <a:lstStyle/>
          <a:p>
            <a:r>
              <a:rPr lang="en-US" dirty="0"/>
              <a:t>For Users</a:t>
            </a:r>
          </a:p>
        </p:txBody>
      </p:sp>
      <p:sp>
        <p:nvSpPr>
          <p:cNvPr id="4" name="Text Placeholder 3">
            <a:extLst>
              <a:ext uri="{FF2B5EF4-FFF2-40B4-BE49-F238E27FC236}">
                <a16:creationId xmlns:a16="http://schemas.microsoft.com/office/drawing/2014/main" id="{DDB91891-28F7-4556-AF78-764AA80514FF}"/>
              </a:ext>
            </a:extLst>
          </p:cNvPr>
          <p:cNvSpPr>
            <a:spLocks noGrp="1"/>
          </p:cNvSpPr>
          <p:nvPr>
            <p:ph idx="1"/>
          </p:nvPr>
        </p:nvSpPr>
        <p:spPr>
          <a:xfrm>
            <a:off x="584200" y="1435503"/>
            <a:ext cx="11018520" cy="5084469"/>
          </a:xfrm>
        </p:spPr>
        <p:txBody>
          <a:bodyPr/>
          <a:lstStyle/>
          <a:p>
            <a:pPr marL="0" indent="0">
              <a:buNone/>
            </a:pPr>
            <a:r>
              <a:rPr lang="en-US" b="1" dirty="0"/>
              <a:t>Critical event evaluation </a:t>
            </a:r>
          </a:p>
          <a:p>
            <a:pPr marL="0" indent="0">
              <a:buNone/>
            </a:pPr>
            <a:endParaRPr lang="en-US" dirty="0"/>
          </a:p>
          <a:p>
            <a:pPr marL="571500" indent="-571500">
              <a:buFont typeface="Arial" panose="020B0604020202020204" pitchFamily="34" charset="0"/>
              <a:buChar char="•"/>
            </a:pPr>
            <a:r>
              <a:rPr lang="en-US" dirty="0"/>
              <a:t>User Account is deleted or disabled</a:t>
            </a:r>
          </a:p>
          <a:p>
            <a:pPr marL="571500" indent="-571500">
              <a:buFont typeface="Arial" panose="020B0604020202020204" pitchFamily="34" charset="0"/>
              <a:buChar char="•"/>
            </a:pPr>
            <a:r>
              <a:rPr lang="en-US" dirty="0"/>
              <a:t>Password for a user is changed or reset</a:t>
            </a:r>
          </a:p>
          <a:p>
            <a:pPr marL="571500" indent="-571500">
              <a:buFont typeface="Arial" panose="020B0604020202020204" pitchFamily="34" charset="0"/>
              <a:buChar char="•"/>
            </a:pPr>
            <a:r>
              <a:rPr lang="en-US" dirty="0"/>
              <a:t>Multi-factor authentication is enabled for the user</a:t>
            </a:r>
          </a:p>
          <a:p>
            <a:pPr marL="571500" indent="-571500">
              <a:buFont typeface="Arial" panose="020B0604020202020204" pitchFamily="34" charset="0"/>
              <a:buChar char="•"/>
            </a:pPr>
            <a:r>
              <a:rPr lang="en-US" dirty="0"/>
              <a:t>Administrator explicitly revokes all refresh tokens for a user</a:t>
            </a:r>
          </a:p>
          <a:p>
            <a:pPr marL="571500" indent="-571500">
              <a:buFont typeface="Arial" panose="020B0604020202020204" pitchFamily="34" charset="0"/>
              <a:buChar char="•"/>
            </a:pPr>
            <a:r>
              <a:rPr lang="en-US" dirty="0"/>
              <a:t>Elevated user risk detected by Azure AD Identity Protection</a:t>
            </a:r>
          </a:p>
          <a:p>
            <a:pPr marL="571500" indent="-571500">
              <a:buFont typeface="Arial" panose="020B0604020202020204" pitchFamily="34" charset="0"/>
              <a:buChar char="•"/>
            </a:pPr>
            <a:endParaRPr lang="en-US" dirty="0"/>
          </a:p>
          <a:p>
            <a:pPr marL="0" indent="0">
              <a:buNone/>
            </a:pPr>
            <a:r>
              <a:rPr lang="en-US" b="1" dirty="0"/>
              <a:t>Conditional Access Policy Evaluation</a:t>
            </a:r>
          </a:p>
          <a:p>
            <a:pPr marL="571500" indent="-571500">
              <a:buFont typeface="Arial" panose="020B0604020202020204" pitchFamily="34" charset="0"/>
              <a:buChar char="•"/>
            </a:pPr>
            <a:r>
              <a:rPr lang="en-US" dirty="0"/>
              <a:t>Location Changes</a:t>
            </a:r>
          </a:p>
        </p:txBody>
      </p:sp>
    </p:spTree>
    <p:extLst>
      <p:ext uri="{BB962C8B-B14F-4D97-AF65-F5344CB8AC3E}">
        <p14:creationId xmlns:p14="http://schemas.microsoft.com/office/powerpoint/2010/main" val="307668414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902A08-FB92-4364-A7AE-7045AEC55E52}"/>
              </a:ext>
            </a:extLst>
          </p:cNvPr>
          <p:cNvSpPr>
            <a:spLocks noGrp="1"/>
          </p:cNvSpPr>
          <p:nvPr>
            <p:ph type="title"/>
          </p:nvPr>
        </p:nvSpPr>
        <p:spPr/>
        <p:txBody>
          <a:bodyPr/>
          <a:lstStyle/>
          <a:p>
            <a:r>
              <a:rPr lang="en-US" dirty="0"/>
              <a:t>For Workload Identities</a:t>
            </a:r>
          </a:p>
        </p:txBody>
      </p:sp>
      <p:sp>
        <p:nvSpPr>
          <p:cNvPr id="4" name="Text Placeholder 3">
            <a:extLst>
              <a:ext uri="{FF2B5EF4-FFF2-40B4-BE49-F238E27FC236}">
                <a16:creationId xmlns:a16="http://schemas.microsoft.com/office/drawing/2014/main" id="{DDB91891-28F7-4556-AF78-764AA80514FF}"/>
              </a:ext>
            </a:extLst>
          </p:cNvPr>
          <p:cNvSpPr>
            <a:spLocks noGrp="1"/>
          </p:cNvSpPr>
          <p:nvPr>
            <p:ph idx="1"/>
          </p:nvPr>
        </p:nvSpPr>
        <p:spPr>
          <a:xfrm>
            <a:off x="584200" y="1435503"/>
            <a:ext cx="11018520" cy="4998291"/>
          </a:xfrm>
        </p:spPr>
        <p:txBody>
          <a:bodyPr/>
          <a:lstStyle/>
          <a:p>
            <a:pPr marL="0" indent="0">
              <a:buNone/>
            </a:pPr>
            <a:r>
              <a:rPr lang="en-US" b="1" dirty="0"/>
              <a:t>Critical event evaluation </a:t>
            </a:r>
          </a:p>
          <a:p>
            <a:pPr marL="0" indent="0">
              <a:buNone/>
            </a:pPr>
            <a:endParaRPr lang="en-US" dirty="0"/>
          </a:p>
          <a:p>
            <a:pPr marL="571500" indent="-571500">
              <a:buFont typeface="Arial" panose="020B0604020202020204" pitchFamily="34" charset="0"/>
              <a:buChar char="•"/>
            </a:pPr>
            <a:r>
              <a:rPr lang="en-US" dirty="0"/>
              <a:t>Service principal disable</a:t>
            </a:r>
          </a:p>
          <a:p>
            <a:pPr marL="571500" indent="-571500">
              <a:buFont typeface="Arial" panose="020B0604020202020204" pitchFamily="34" charset="0"/>
              <a:buChar char="•"/>
            </a:pPr>
            <a:r>
              <a:rPr lang="en-US" dirty="0"/>
              <a:t>Service principal delete</a:t>
            </a:r>
          </a:p>
          <a:p>
            <a:pPr marL="571500" indent="-571500">
              <a:buFont typeface="Arial" panose="020B0604020202020204" pitchFamily="34" charset="0"/>
              <a:buChar char="•"/>
            </a:pPr>
            <a:r>
              <a:rPr lang="en-US" dirty="0"/>
              <a:t>High service principal risk as detected by Azure AD Identity Protection</a:t>
            </a:r>
          </a:p>
          <a:p>
            <a:pPr marL="800100" lvl="1" indent="-571500">
              <a:buFont typeface="Arial" panose="020B0604020202020204" pitchFamily="34" charset="0"/>
              <a:buChar char="•"/>
            </a:pPr>
            <a:r>
              <a:rPr lang="en-US" dirty="0">
                <a:hlinkClick r:id="rId2"/>
              </a:rPr>
              <a:t>https://aka.ms/devswir</a:t>
            </a:r>
            <a:r>
              <a:rPr lang="en-US" dirty="0"/>
              <a:t> </a:t>
            </a:r>
          </a:p>
          <a:p>
            <a:pPr marL="0" indent="0">
              <a:buNone/>
            </a:pPr>
            <a:endParaRPr lang="en-US" dirty="0"/>
          </a:p>
          <a:p>
            <a:pPr marL="0" indent="0">
              <a:buNone/>
            </a:pPr>
            <a:r>
              <a:rPr lang="en-US" b="1" dirty="0"/>
              <a:t>Conditional Access Policy Evaluation</a:t>
            </a:r>
          </a:p>
          <a:p>
            <a:pPr marL="571500" indent="-571500">
              <a:buFont typeface="Arial" panose="020B0604020202020204" pitchFamily="34" charset="0"/>
              <a:buChar char="•"/>
            </a:pPr>
            <a:r>
              <a:rPr lang="en-US" dirty="0"/>
              <a:t>Location Changes</a:t>
            </a:r>
          </a:p>
        </p:txBody>
      </p:sp>
    </p:spTree>
    <p:extLst>
      <p:ext uri="{BB962C8B-B14F-4D97-AF65-F5344CB8AC3E}">
        <p14:creationId xmlns:p14="http://schemas.microsoft.com/office/powerpoint/2010/main" val="300589581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3A5E75-0F6C-438D-BF0B-E39F8FF712D2}"/>
              </a:ext>
            </a:extLst>
          </p:cNvPr>
          <p:cNvSpPr>
            <a:spLocks noGrp="1"/>
          </p:cNvSpPr>
          <p:nvPr>
            <p:ph type="title"/>
          </p:nvPr>
        </p:nvSpPr>
        <p:spPr/>
        <p:txBody>
          <a:bodyPr/>
          <a:lstStyle/>
          <a:p>
            <a:r>
              <a:rPr lang="en-US" dirty="0"/>
              <a:t>CAE Demo</a:t>
            </a:r>
          </a:p>
        </p:txBody>
      </p:sp>
    </p:spTree>
    <p:extLst>
      <p:ext uri="{BB962C8B-B14F-4D97-AF65-F5344CB8AC3E}">
        <p14:creationId xmlns:p14="http://schemas.microsoft.com/office/powerpoint/2010/main" val="270078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CDA3D-5D2E-42D6-A104-4A9E0AD8191D}"/>
              </a:ext>
            </a:extLst>
          </p:cNvPr>
          <p:cNvSpPr>
            <a:spLocks noGrp="1"/>
          </p:cNvSpPr>
          <p:nvPr>
            <p:ph type="title"/>
          </p:nvPr>
        </p:nvSpPr>
        <p:spPr/>
        <p:txBody>
          <a:bodyPr/>
          <a:lstStyle/>
          <a:p>
            <a:r>
              <a:rPr lang="en-US" dirty="0"/>
              <a:t>Fundamentals of Modern Auth</a:t>
            </a:r>
          </a:p>
        </p:txBody>
      </p:sp>
      <p:sp>
        <p:nvSpPr>
          <p:cNvPr id="3" name="Content Placeholder 2">
            <a:extLst>
              <a:ext uri="{FF2B5EF4-FFF2-40B4-BE49-F238E27FC236}">
                <a16:creationId xmlns:a16="http://schemas.microsoft.com/office/drawing/2014/main" id="{F48A3B16-0B1A-4626-ACC9-3475C318FD41}"/>
              </a:ext>
            </a:extLst>
          </p:cNvPr>
          <p:cNvSpPr>
            <a:spLocks noGrp="1"/>
          </p:cNvSpPr>
          <p:nvPr>
            <p:ph idx="1"/>
          </p:nvPr>
        </p:nvSpPr>
        <p:spPr>
          <a:xfrm>
            <a:off x="838200" y="1825625"/>
            <a:ext cx="10515600" cy="2317005"/>
          </a:xfrm>
        </p:spPr>
        <p:txBody>
          <a:bodyPr>
            <a:normAutofit lnSpcReduction="10000"/>
          </a:bodyPr>
          <a:lstStyle/>
          <a:p>
            <a:r>
              <a:rPr lang="en-US" dirty="0"/>
              <a:t>Apps request tokens from Microsoft Identity</a:t>
            </a:r>
          </a:p>
          <a:p>
            <a:r>
              <a:rPr lang="en-US" dirty="0"/>
              <a:t>Authentication happens over shared web surfaces to provide SSO</a:t>
            </a:r>
          </a:p>
          <a:p>
            <a:r>
              <a:rPr lang="en-US" dirty="0"/>
              <a:t>Use the Auth Broker whenever possible</a:t>
            </a:r>
          </a:p>
          <a:p>
            <a:r>
              <a:rPr lang="en-US" dirty="0"/>
              <a:t>App passes Access Tokens to APIs</a:t>
            </a:r>
          </a:p>
          <a:p>
            <a:r>
              <a:rPr lang="en-US" dirty="0"/>
              <a:t>APIs validate Access Tokens before </a:t>
            </a:r>
            <a:r>
              <a:rPr lang="en-US"/>
              <a:t>returning results</a:t>
            </a:r>
            <a:endParaRPr lang="en-US" dirty="0"/>
          </a:p>
        </p:txBody>
      </p:sp>
    </p:spTree>
    <p:extLst>
      <p:ext uri="{BB962C8B-B14F-4D97-AF65-F5344CB8AC3E}">
        <p14:creationId xmlns:p14="http://schemas.microsoft.com/office/powerpoint/2010/main" val="532286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The core of Single Sign On – A shared surface</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17" name="Graphic 16" descr="User">
            <a:extLst>
              <a:ext uri="{FF2B5EF4-FFF2-40B4-BE49-F238E27FC236}">
                <a16:creationId xmlns:a16="http://schemas.microsoft.com/office/drawing/2014/main" id="{8F2F120C-3067-4B2D-896A-F8530A8ECD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72145" y="5150497"/>
            <a:ext cx="914400" cy="914400"/>
          </a:xfrm>
          <a:prstGeom prst="rect">
            <a:avLst/>
          </a:prstGeom>
        </p:spPr>
      </p:pic>
      <p:sp>
        <p:nvSpPr>
          <p:cNvPr id="21" name="Oval 20">
            <a:extLst>
              <a:ext uri="{FF2B5EF4-FFF2-40B4-BE49-F238E27FC236}">
                <a16:creationId xmlns:a16="http://schemas.microsoft.com/office/drawing/2014/main" id="{7987F405-3020-4B5E-B72B-4C863B4918F3}"/>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4D97E7C4-E49D-461A-B794-229B4A685110}"/>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1FA36BC-F841-44E5-8B10-9258ADE36B86}"/>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nvGrpSpPr>
          <p:cNvPr id="24" name="Group 23">
            <a:extLst>
              <a:ext uri="{FF2B5EF4-FFF2-40B4-BE49-F238E27FC236}">
                <a16:creationId xmlns:a16="http://schemas.microsoft.com/office/drawing/2014/main" id="{20E87AC0-EDC8-4791-BCFB-53926F1D8980}"/>
              </a:ext>
            </a:extLst>
          </p:cNvPr>
          <p:cNvGrpSpPr/>
          <p:nvPr/>
        </p:nvGrpSpPr>
        <p:grpSpPr>
          <a:xfrm>
            <a:off x="2395133" y="4382288"/>
            <a:ext cx="1111283" cy="889377"/>
            <a:chOff x="3853373" y="4469966"/>
            <a:chExt cx="1111283" cy="889377"/>
          </a:xfrm>
        </p:grpSpPr>
        <p:pic>
          <p:nvPicPr>
            <p:cNvPr id="25" name="Picture 24">
              <a:extLst>
                <a:ext uri="{FF2B5EF4-FFF2-40B4-BE49-F238E27FC236}">
                  <a16:creationId xmlns:a16="http://schemas.microsoft.com/office/drawing/2014/main" id="{8B4BB2AB-B77B-48F0-B6D4-A047F50CAA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ln>
              <a:solidFill>
                <a:schemeClr val="tx2"/>
              </a:solidFill>
            </a:ln>
          </p:spPr>
        </p:pic>
        <p:sp>
          <p:nvSpPr>
            <p:cNvPr id="26" name="Browser" title="Icon of a browser window">
              <a:extLst>
                <a:ext uri="{FF2B5EF4-FFF2-40B4-BE49-F238E27FC236}">
                  <a16:creationId xmlns:a16="http://schemas.microsoft.com/office/drawing/2014/main" id="{79E00BB8-4ABC-4977-8123-50853D326E86}"/>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B80F5EB4-16F3-2A4C-9EA5-A20A68C4DA3D}"/>
              </a:ext>
            </a:extLst>
          </p:cNvPr>
          <p:cNvGrpSpPr/>
          <p:nvPr/>
        </p:nvGrpSpPr>
        <p:grpSpPr>
          <a:xfrm>
            <a:off x="8571592" y="3921587"/>
            <a:ext cx="3620409" cy="1914040"/>
            <a:chOff x="8571592" y="3921587"/>
            <a:chExt cx="3620409" cy="1914040"/>
          </a:xfrm>
        </p:grpSpPr>
        <p:sp>
          <p:nvSpPr>
            <p:cNvPr id="34" name="Rectangle 33">
              <a:extLst>
                <a:ext uri="{FF2B5EF4-FFF2-40B4-BE49-F238E27FC236}">
                  <a16:creationId xmlns:a16="http://schemas.microsoft.com/office/drawing/2014/main" id="{0BF3F1C1-A71B-624C-BA51-05A709579B6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35" name="Group 34">
              <a:extLst>
                <a:ext uri="{FF2B5EF4-FFF2-40B4-BE49-F238E27FC236}">
                  <a16:creationId xmlns:a16="http://schemas.microsoft.com/office/drawing/2014/main" id="{B8BE8E36-4680-D044-B531-A5C06E1B58FD}"/>
                </a:ext>
              </a:extLst>
            </p:cNvPr>
            <p:cNvGrpSpPr/>
            <p:nvPr/>
          </p:nvGrpSpPr>
          <p:grpSpPr>
            <a:xfrm>
              <a:off x="9784162" y="3921587"/>
              <a:ext cx="2407839" cy="1914040"/>
              <a:chOff x="8834500" y="3666276"/>
              <a:chExt cx="1966020" cy="1565791"/>
            </a:xfrm>
          </p:grpSpPr>
          <p:grpSp>
            <p:nvGrpSpPr>
              <p:cNvPr id="36" name="Group 35">
                <a:extLst>
                  <a:ext uri="{FF2B5EF4-FFF2-40B4-BE49-F238E27FC236}">
                    <a16:creationId xmlns:a16="http://schemas.microsoft.com/office/drawing/2014/main" id="{4EDC5402-4C59-6E42-BF33-BB1310BE7565}"/>
                  </a:ext>
                </a:extLst>
              </p:cNvPr>
              <p:cNvGrpSpPr/>
              <p:nvPr/>
            </p:nvGrpSpPr>
            <p:grpSpPr>
              <a:xfrm>
                <a:off x="8979292" y="3666276"/>
                <a:ext cx="1821228" cy="1312304"/>
                <a:chOff x="-3272346" y="4002157"/>
                <a:chExt cx="1476378" cy="1063819"/>
              </a:xfrm>
            </p:grpSpPr>
            <p:sp>
              <p:nvSpPr>
                <p:cNvPr id="38" name="Cloud">
                  <a:extLst>
                    <a:ext uri="{FF2B5EF4-FFF2-40B4-BE49-F238E27FC236}">
                      <a16:creationId xmlns:a16="http://schemas.microsoft.com/office/drawing/2014/main" id="{47E584BB-7E7F-7F4F-99C9-9E0DF2E8475E}"/>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9" name="Picture 38">
                  <a:extLst>
                    <a:ext uri="{FF2B5EF4-FFF2-40B4-BE49-F238E27FC236}">
                      <a16:creationId xmlns:a16="http://schemas.microsoft.com/office/drawing/2014/main" id="{86FCA1BE-7D1A-4D47-B502-6ABAFBD37F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40" name="Picture 39">
                  <a:extLst>
                    <a:ext uri="{FF2B5EF4-FFF2-40B4-BE49-F238E27FC236}">
                      <a16:creationId xmlns:a16="http://schemas.microsoft.com/office/drawing/2014/main" id="{47894061-2E29-3A4C-8BEB-12AEE72B59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37" name="TextBox 36">
                <a:extLst>
                  <a:ext uri="{FF2B5EF4-FFF2-40B4-BE49-F238E27FC236}">
                    <a16:creationId xmlns:a16="http://schemas.microsoft.com/office/drawing/2014/main" id="{872B2ED6-873A-3648-A7C7-F32A24D88AA1}"/>
                  </a:ext>
                </a:extLst>
              </p:cNvPr>
              <p:cNvSpPr txBox="1"/>
              <p:nvPr/>
            </p:nvSpPr>
            <p:spPr>
              <a:xfrm>
                <a:off x="8834500" y="4859151"/>
                <a:ext cx="1594657"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grpSp>
      <p:sp>
        <p:nvSpPr>
          <p:cNvPr id="3" name="TextBox 4">
            <a:extLst>
              <a:ext uri="{FF2B5EF4-FFF2-40B4-BE49-F238E27FC236}">
                <a16:creationId xmlns:a16="http://schemas.microsoft.com/office/drawing/2014/main" id="{F771C315-C40C-4B95-9362-0E71420B9BE8}"/>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5</a:t>
            </a:fld>
            <a:endParaRPr lang="en-US" sz="2000" dirty="0" err="1">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98692D3E-D8AA-48EC-AFDD-C7D349B99F77}"/>
              </a:ext>
            </a:extLst>
          </p:cNvPr>
          <p:cNvSpPr txBox="1"/>
          <p:nvPr/>
        </p:nvSpPr>
        <p:spPr>
          <a:xfrm>
            <a:off x="2412574" y="4702094"/>
            <a:ext cx="592054" cy="553998"/>
          </a:xfrm>
          <a:prstGeom prst="rect">
            <a:avLst/>
          </a:prstGeom>
          <a:noFill/>
        </p:spPr>
        <p:txBody>
          <a:bodyPr wrap="square" lIns="0" tIns="0" rIns="0" bIns="0" rtlCol="0">
            <a:spAutoFit/>
          </a:bodyPr>
          <a:lstStyle/>
          <a:p>
            <a:pPr algn="l"/>
            <a:r>
              <a:rPr lang="en-US" sz="3600" dirty="0">
                <a:solidFill>
                  <a:srgbClr val="FF0000"/>
                </a:solidFill>
              </a:rPr>
              <a:t>🍪</a:t>
            </a:r>
          </a:p>
        </p:txBody>
      </p:sp>
      <p:sp>
        <p:nvSpPr>
          <p:cNvPr id="5" name="Rectangle 4">
            <a:extLst>
              <a:ext uri="{FF2B5EF4-FFF2-40B4-BE49-F238E27FC236}">
                <a16:creationId xmlns:a16="http://schemas.microsoft.com/office/drawing/2014/main" id="{57ECFC45-CDFC-4D3B-9E2B-D8F5FD2CF2C1}"/>
              </a:ext>
            </a:extLst>
          </p:cNvPr>
          <p:cNvSpPr/>
          <p:nvPr/>
        </p:nvSpPr>
        <p:spPr bwMode="auto">
          <a:xfrm>
            <a:off x="934065" y="2212258"/>
            <a:ext cx="10669672" cy="326156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5400" dirty="0">
                <a:solidFill>
                  <a:schemeClr val="bg1"/>
                </a:solidFill>
              </a:rPr>
              <a:t>What is a shared surface ?</a:t>
            </a:r>
          </a:p>
        </p:txBody>
      </p:sp>
    </p:spTree>
    <p:extLst>
      <p:ext uri="{BB962C8B-B14F-4D97-AF65-F5344CB8AC3E}">
        <p14:creationId xmlns:p14="http://schemas.microsoft.com/office/powerpoint/2010/main" val="4144510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280428"/>
            <a:ext cx="11018520" cy="553998"/>
          </a:xfrm>
        </p:spPr>
        <p:txBody>
          <a:bodyPr/>
          <a:lstStyle/>
          <a:p>
            <a:r>
              <a:rPr lang="en-US" dirty="0"/>
              <a:t>A Web Browser – Simplest case</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3095552" y="5057411"/>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17" name="Graphic 16" descr="User">
            <a:extLst>
              <a:ext uri="{FF2B5EF4-FFF2-40B4-BE49-F238E27FC236}">
                <a16:creationId xmlns:a16="http://schemas.microsoft.com/office/drawing/2014/main" id="{8F2F120C-3067-4B2D-896A-F8530A8ECD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8862" y="5714360"/>
            <a:ext cx="914400" cy="914400"/>
          </a:xfrm>
          <a:prstGeom prst="rect">
            <a:avLst/>
          </a:prstGeom>
        </p:spPr>
      </p:pic>
      <p:cxnSp>
        <p:nvCxnSpPr>
          <p:cNvPr id="22" name="Straight Arrow Connector 21">
            <a:extLst>
              <a:ext uri="{FF2B5EF4-FFF2-40B4-BE49-F238E27FC236}">
                <a16:creationId xmlns:a16="http://schemas.microsoft.com/office/drawing/2014/main" id="{4D97E7C4-E49D-461A-B794-229B4A685110}"/>
              </a:ext>
            </a:extLst>
          </p:cNvPr>
          <p:cNvCxnSpPr>
            <a:cxnSpLocks/>
          </p:cNvCxnSpPr>
          <p:nvPr/>
        </p:nvCxnSpPr>
        <p:spPr>
          <a:xfrm>
            <a:off x="5634183" y="2757470"/>
            <a:ext cx="0" cy="1204930"/>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1FA36BC-F841-44E5-8B10-9258ADE36B86}"/>
              </a:ext>
            </a:extLst>
          </p:cNvPr>
          <p:cNvSpPr txBox="1"/>
          <p:nvPr/>
        </p:nvSpPr>
        <p:spPr>
          <a:xfrm>
            <a:off x="815105" y="4730726"/>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sp>
        <p:nvSpPr>
          <p:cNvPr id="3" name="TextBox 4">
            <a:extLst>
              <a:ext uri="{FF2B5EF4-FFF2-40B4-BE49-F238E27FC236}">
                <a16:creationId xmlns:a16="http://schemas.microsoft.com/office/drawing/2014/main" id="{F771C315-C40C-4B95-9362-0E71420B9BE8}"/>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6</a:t>
            </a:fld>
            <a:endParaRPr lang="en-US" sz="2000" dirty="0" err="1">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98692D3E-D8AA-48EC-AFDD-C7D349B99F77}"/>
              </a:ext>
            </a:extLst>
          </p:cNvPr>
          <p:cNvSpPr txBox="1"/>
          <p:nvPr/>
        </p:nvSpPr>
        <p:spPr>
          <a:xfrm>
            <a:off x="960035" y="4083977"/>
            <a:ext cx="592054" cy="553998"/>
          </a:xfrm>
          <a:prstGeom prst="rect">
            <a:avLst/>
          </a:prstGeom>
          <a:noFill/>
        </p:spPr>
        <p:txBody>
          <a:bodyPr wrap="square" lIns="0" tIns="0" rIns="0" bIns="0" rtlCol="0">
            <a:spAutoFit/>
          </a:bodyPr>
          <a:lstStyle/>
          <a:p>
            <a:pPr algn="l"/>
            <a:r>
              <a:rPr lang="en-US" sz="3600" dirty="0">
                <a:solidFill>
                  <a:srgbClr val="FF0000"/>
                </a:solidFill>
              </a:rPr>
              <a:t>🍪</a:t>
            </a:r>
          </a:p>
        </p:txBody>
      </p:sp>
      <p:sp>
        <p:nvSpPr>
          <p:cNvPr id="28" name="Rectangle 27">
            <a:extLst>
              <a:ext uri="{FF2B5EF4-FFF2-40B4-BE49-F238E27FC236}">
                <a16:creationId xmlns:a16="http://schemas.microsoft.com/office/drawing/2014/main" id="{154D9D45-75E0-4E1B-B6F6-18B0F18B8405}"/>
              </a:ext>
            </a:extLst>
          </p:cNvPr>
          <p:cNvSpPr/>
          <p:nvPr/>
        </p:nvSpPr>
        <p:spPr bwMode="auto">
          <a:xfrm>
            <a:off x="735790" y="3962400"/>
            <a:ext cx="10880662" cy="2786599"/>
          </a:xfrm>
          <a:prstGeom prst="rect">
            <a:avLst/>
          </a:prstGeom>
          <a:noFill/>
          <a:ln w="571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dirty="0">
                <a:solidFill>
                  <a:schemeClr val="tx1"/>
                </a:solidFill>
              </a:rPr>
              <a:t>Browser</a:t>
            </a:r>
            <a:endParaRPr lang="en-US" sz="1600" dirty="0">
              <a:gradFill>
                <a:gsLst>
                  <a:gs pos="40075">
                    <a:srgbClr val="FFFFFF"/>
                  </a:gs>
                  <a:gs pos="30000">
                    <a:srgbClr val="FFFFFF"/>
                  </a:gs>
                </a:gsLst>
                <a:lin ang="5400000" scaled="0"/>
              </a:gradFill>
            </a:endParaRPr>
          </a:p>
        </p:txBody>
      </p:sp>
      <p:sp>
        <p:nvSpPr>
          <p:cNvPr id="29" name="Rectangle 28">
            <a:extLst>
              <a:ext uri="{FF2B5EF4-FFF2-40B4-BE49-F238E27FC236}">
                <a16:creationId xmlns:a16="http://schemas.microsoft.com/office/drawing/2014/main" id="{15E6F61F-2E08-46CE-8B14-3D46E6385014}"/>
              </a:ext>
            </a:extLst>
          </p:cNvPr>
          <p:cNvSpPr/>
          <p:nvPr/>
        </p:nvSpPr>
        <p:spPr bwMode="auto">
          <a:xfrm>
            <a:off x="2690087" y="4611329"/>
            <a:ext cx="8541878" cy="1881450"/>
          </a:xfrm>
          <a:prstGeom prst="rect">
            <a:avLst/>
          </a:prstGeom>
          <a:noFill/>
          <a:ln w="571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dirty="0">
                <a:solidFill>
                  <a:schemeClr val="tx1"/>
                </a:solidFill>
              </a:rPr>
              <a:t>Tabs</a:t>
            </a:r>
            <a:endParaRPr lang="en-US" sz="1600" dirty="0">
              <a:gradFill>
                <a:gsLst>
                  <a:gs pos="40075">
                    <a:srgbClr val="FFFFFF"/>
                  </a:gs>
                  <a:gs pos="30000">
                    <a:srgbClr val="FFFFFF"/>
                  </a:gs>
                </a:gsLst>
                <a:lin ang="5400000" scaled="0"/>
              </a:gradFill>
            </a:endParaRPr>
          </a:p>
        </p:txBody>
      </p:sp>
      <p:sp>
        <p:nvSpPr>
          <p:cNvPr id="30" name="Browser_4" title="Icon of a website or an app window">
            <a:extLst>
              <a:ext uri="{FF2B5EF4-FFF2-40B4-BE49-F238E27FC236}">
                <a16:creationId xmlns:a16="http://schemas.microsoft.com/office/drawing/2014/main" id="{7B4C990D-11EF-4796-802F-7A235383043F}"/>
              </a:ext>
            </a:extLst>
          </p:cNvPr>
          <p:cNvSpPr>
            <a:spLocks noChangeAspect="1" noEditPoints="1"/>
          </p:cNvSpPr>
          <p:nvPr/>
        </p:nvSpPr>
        <p:spPr bwMode="auto">
          <a:xfrm>
            <a:off x="5202232" y="5052912"/>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1" name="Browser_4" title="Icon of a website or an app window">
            <a:extLst>
              <a:ext uri="{FF2B5EF4-FFF2-40B4-BE49-F238E27FC236}">
                <a16:creationId xmlns:a16="http://schemas.microsoft.com/office/drawing/2014/main" id="{EA96B1E1-9114-476F-B549-A8F5AFBC4FC1}"/>
              </a:ext>
            </a:extLst>
          </p:cNvPr>
          <p:cNvSpPr>
            <a:spLocks noChangeAspect="1" noEditPoints="1"/>
          </p:cNvSpPr>
          <p:nvPr/>
        </p:nvSpPr>
        <p:spPr bwMode="auto">
          <a:xfrm>
            <a:off x="7249559" y="5052911"/>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Browser_4" title="Icon of a website or an app window">
            <a:extLst>
              <a:ext uri="{FF2B5EF4-FFF2-40B4-BE49-F238E27FC236}">
                <a16:creationId xmlns:a16="http://schemas.microsoft.com/office/drawing/2014/main" id="{78A642AB-1CC5-479C-8D5E-2214FDD09091}"/>
              </a:ext>
            </a:extLst>
          </p:cNvPr>
          <p:cNvSpPr>
            <a:spLocks noChangeAspect="1" noEditPoints="1"/>
          </p:cNvSpPr>
          <p:nvPr/>
        </p:nvSpPr>
        <p:spPr bwMode="auto">
          <a:xfrm>
            <a:off x="9247304" y="5057411"/>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9C5D77CC-1A5E-4B38-8646-9CE0FFE8C38F}"/>
              </a:ext>
            </a:extLst>
          </p:cNvPr>
          <p:cNvSpPr txBox="1"/>
          <p:nvPr/>
        </p:nvSpPr>
        <p:spPr>
          <a:xfrm>
            <a:off x="735790" y="2528407"/>
            <a:ext cx="2590953" cy="123110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Keep me signed in saves the SSO state (cookies) across invocations</a:t>
            </a:r>
          </a:p>
        </p:txBody>
      </p:sp>
    </p:spTree>
    <p:extLst>
      <p:ext uri="{BB962C8B-B14F-4D97-AF65-F5344CB8AC3E}">
        <p14:creationId xmlns:p14="http://schemas.microsoft.com/office/powerpoint/2010/main" val="116030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280428"/>
            <a:ext cx="11018520" cy="553998"/>
          </a:xfrm>
        </p:spPr>
        <p:txBody>
          <a:bodyPr/>
          <a:lstStyle/>
          <a:p>
            <a:r>
              <a:rPr lang="en-US" dirty="0"/>
              <a:t>Native Applications – Embedded Browsers – No SSO</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13391" y="5045627"/>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17" name="Graphic 16" descr="User">
            <a:extLst>
              <a:ext uri="{FF2B5EF4-FFF2-40B4-BE49-F238E27FC236}">
                <a16:creationId xmlns:a16="http://schemas.microsoft.com/office/drawing/2014/main" id="{8F2F120C-3067-4B2D-896A-F8530A8ECD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2932" y="5984022"/>
            <a:ext cx="914400" cy="914400"/>
          </a:xfrm>
          <a:prstGeom prst="rect">
            <a:avLst/>
          </a:prstGeom>
        </p:spPr>
      </p:pic>
      <p:cxnSp>
        <p:nvCxnSpPr>
          <p:cNvPr id="22" name="Straight Arrow Connector 21">
            <a:extLst>
              <a:ext uri="{FF2B5EF4-FFF2-40B4-BE49-F238E27FC236}">
                <a16:creationId xmlns:a16="http://schemas.microsoft.com/office/drawing/2014/main" id="{4D97E7C4-E49D-461A-B794-229B4A685110}"/>
              </a:ext>
            </a:extLst>
          </p:cNvPr>
          <p:cNvCxnSpPr>
            <a:cxnSpLocks/>
          </p:cNvCxnSpPr>
          <p:nvPr/>
        </p:nvCxnSpPr>
        <p:spPr>
          <a:xfrm flipH="1">
            <a:off x="1407158" y="2757470"/>
            <a:ext cx="4227025" cy="2281955"/>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4">
            <a:extLst>
              <a:ext uri="{FF2B5EF4-FFF2-40B4-BE49-F238E27FC236}">
                <a16:creationId xmlns:a16="http://schemas.microsoft.com/office/drawing/2014/main" id="{F771C315-C40C-4B95-9362-0E71420B9BE8}"/>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7</a:t>
            </a:fld>
            <a:endParaRPr lang="en-US" sz="2000" dirty="0" err="1">
              <a:gradFill>
                <a:gsLst>
                  <a:gs pos="2917">
                    <a:schemeClr val="tx1"/>
                  </a:gs>
                  <a:gs pos="30000">
                    <a:schemeClr val="tx1"/>
                  </a:gs>
                </a:gsLst>
                <a:lin ang="5400000" scaled="0"/>
              </a:gradFill>
            </a:endParaRPr>
          </a:p>
        </p:txBody>
      </p:sp>
      <p:sp>
        <p:nvSpPr>
          <p:cNvPr id="30" name="Browser_4" title="Icon of a website or an app window">
            <a:extLst>
              <a:ext uri="{FF2B5EF4-FFF2-40B4-BE49-F238E27FC236}">
                <a16:creationId xmlns:a16="http://schemas.microsoft.com/office/drawing/2014/main" id="{7B4C990D-11EF-4796-802F-7A235383043F}"/>
              </a:ext>
            </a:extLst>
          </p:cNvPr>
          <p:cNvSpPr>
            <a:spLocks noChangeAspect="1" noEditPoints="1"/>
          </p:cNvSpPr>
          <p:nvPr/>
        </p:nvSpPr>
        <p:spPr bwMode="auto">
          <a:xfrm>
            <a:off x="3255445" y="5039425"/>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1" name="Browser_4" title="Icon of a website or an app window">
            <a:extLst>
              <a:ext uri="{FF2B5EF4-FFF2-40B4-BE49-F238E27FC236}">
                <a16:creationId xmlns:a16="http://schemas.microsoft.com/office/drawing/2014/main" id="{EA96B1E1-9114-476F-B549-A8F5AFBC4FC1}"/>
              </a:ext>
            </a:extLst>
          </p:cNvPr>
          <p:cNvSpPr>
            <a:spLocks noChangeAspect="1" noEditPoints="1"/>
          </p:cNvSpPr>
          <p:nvPr/>
        </p:nvSpPr>
        <p:spPr bwMode="auto">
          <a:xfrm>
            <a:off x="6355791" y="5064398"/>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Browser_4" title="Icon of a website or an app window">
            <a:extLst>
              <a:ext uri="{FF2B5EF4-FFF2-40B4-BE49-F238E27FC236}">
                <a16:creationId xmlns:a16="http://schemas.microsoft.com/office/drawing/2014/main" id="{78A642AB-1CC5-479C-8D5E-2214FDD09091}"/>
              </a:ext>
            </a:extLst>
          </p:cNvPr>
          <p:cNvSpPr>
            <a:spLocks noChangeAspect="1" noEditPoints="1"/>
          </p:cNvSpPr>
          <p:nvPr/>
        </p:nvSpPr>
        <p:spPr bwMode="auto">
          <a:xfrm>
            <a:off x="9247304" y="5057411"/>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6AFF9B2E-D051-4C05-BAFE-3E9DC57E95B5}"/>
              </a:ext>
            </a:extLst>
          </p:cNvPr>
          <p:cNvGrpSpPr/>
          <p:nvPr/>
        </p:nvGrpSpPr>
        <p:grpSpPr>
          <a:xfrm>
            <a:off x="851517" y="5299407"/>
            <a:ext cx="1111283" cy="889377"/>
            <a:chOff x="2908898" y="3058518"/>
            <a:chExt cx="1111283" cy="889377"/>
          </a:xfrm>
        </p:grpSpPr>
        <p:grpSp>
          <p:nvGrpSpPr>
            <p:cNvPr id="18" name="Group 17">
              <a:extLst>
                <a:ext uri="{FF2B5EF4-FFF2-40B4-BE49-F238E27FC236}">
                  <a16:creationId xmlns:a16="http://schemas.microsoft.com/office/drawing/2014/main" id="{E08E0BF5-ABC1-4175-95B0-EEF9D9B2C196}"/>
                </a:ext>
              </a:extLst>
            </p:cNvPr>
            <p:cNvGrpSpPr/>
            <p:nvPr/>
          </p:nvGrpSpPr>
          <p:grpSpPr>
            <a:xfrm>
              <a:off x="2908898" y="3058518"/>
              <a:ext cx="1111283" cy="889377"/>
              <a:chOff x="3853373" y="4469966"/>
              <a:chExt cx="1111283" cy="889377"/>
            </a:xfrm>
            <a:solidFill>
              <a:srgbClr val="FFFF00"/>
            </a:solidFill>
          </p:grpSpPr>
          <p:sp>
            <p:nvSpPr>
              <p:cNvPr id="20" name="Browser" title="Icon of a browser window">
                <a:extLst>
                  <a:ext uri="{FF2B5EF4-FFF2-40B4-BE49-F238E27FC236}">
                    <a16:creationId xmlns:a16="http://schemas.microsoft.com/office/drawing/2014/main" id="{D863BB6E-5AEA-400C-8DCD-1D32B125CE2F}"/>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5CB690A5-36C2-4242-8880-A97022DD3F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grpFill/>
              <a:ln>
                <a:solidFill>
                  <a:schemeClr val="tx2"/>
                </a:solidFill>
              </a:ln>
            </p:spPr>
          </p:pic>
        </p:grpSp>
        <p:sp>
          <p:nvSpPr>
            <p:cNvPr id="4" name="TextBox 3">
              <a:extLst>
                <a:ext uri="{FF2B5EF4-FFF2-40B4-BE49-F238E27FC236}">
                  <a16:creationId xmlns:a16="http://schemas.microsoft.com/office/drawing/2014/main" id="{98692D3E-D8AA-48EC-AFDD-C7D349B99F77}"/>
                </a:ext>
              </a:extLst>
            </p:cNvPr>
            <p:cNvSpPr txBox="1"/>
            <p:nvPr/>
          </p:nvSpPr>
          <p:spPr>
            <a:xfrm>
              <a:off x="2959418" y="3393897"/>
              <a:ext cx="592054" cy="553998"/>
            </a:xfrm>
            <a:prstGeom prst="rect">
              <a:avLst/>
            </a:prstGeom>
            <a:noFill/>
          </p:spPr>
          <p:txBody>
            <a:bodyPr wrap="square" lIns="0" tIns="0" rIns="0" bIns="0" rtlCol="0">
              <a:spAutoFit/>
            </a:bodyPr>
            <a:lstStyle/>
            <a:p>
              <a:pPr algn="l"/>
              <a:r>
                <a:rPr lang="en-US" sz="3600" dirty="0">
                  <a:solidFill>
                    <a:srgbClr val="FF0000"/>
                  </a:solidFill>
                </a:rPr>
                <a:t>🍪</a:t>
              </a:r>
            </a:p>
          </p:txBody>
        </p:sp>
      </p:grpSp>
      <p:pic>
        <p:nvPicPr>
          <p:cNvPr id="21" name="Graphic 20" descr="User">
            <a:extLst>
              <a:ext uri="{FF2B5EF4-FFF2-40B4-BE49-F238E27FC236}">
                <a16:creationId xmlns:a16="http://schemas.microsoft.com/office/drawing/2014/main" id="{AE8BD0DD-87D8-4844-BF68-E51610AC21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2652" y="5993027"/>
            <a:ext cx="914400" cy="914400"/>
          </a:xfrm>
          <a:prstGeom prst="rect">
            <a:avLst/>
          </a:prstGeom>
        </p:spPr>
      </p:pic>
      <p:pic>
        <p:nvPicPr>
          <p:cNvPr id="24" name="Graphic 23" descr="User">
            <a:extLst>
              <a:ext uri="{FF2B5EF4-FFF2-40B4-BE49-F238E27FC236}">
                <a16:creationId xmlns:a16="http://schemas.microsoft.com/office/drawing/2014/main" id="{D922D066-FC87-4FE6-A18A-FDE4603785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1224" y="5993027"/>
            <a:ext cx="914400" cy="914400"/>
          </a:xfrm>
          <a:prstGeom prst="rect">
            <a:avLst/>
          </a:prstGeom>
        </p:spPr>
      </p:pic>
      <p:pic>
        <p:nvPicPr>
          <p:cNvPr id="25" name="Graphic 24" descr="User">
            <a:extLst>
              <a:ext uri="{FF2B5EF4-FFF2-40B4-BE49-F238E27FC236}">
                <a16:creationId xmlns:a16="http://schemas.microsoft.com/office/drawing/2014/main" id="{01ACC232-838E-429B-BBAB-CBDB19B06A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84752" y="5984022"/>
            <a:ext cx="914400" cy="914400"/>
          </a:xfrm>
          <a:prstGeom prst="rect">
            <a:avLst/>
          </a:prstGeom>
        </p:spPr>
      </p:pic>
      <p:grpSp>
        <p:nvGrpSpPr>
          <p:cNvPr id="26" name="Group 25">
            <a:extLst>
              <a:ext uri="{FF2B5EF4-FFF2-40B4-BE49-F238E27FC236}">
                <a16:creationId xmlns:a16="http://schemas.microsoft.com/office/drawing/2014/main" id="{6F00EB2B-1F2A-47BE-B8C8-DBD3B2D6FF43}"/>
              </a:ext>
            </a:extLst>
          </p:cNvPr>
          <p:cNvGrpSpPr/>
          <p:nvPr/>
        </p:nvGrpSpPr>
        <p:grpSpPr>
          <a:xfrm>
            <a:off x="3582312" y="5274169"/>
            <a:ext cx="1111283" cy="889377"/>
            <a:chOff x="2908898" y="3058518"/>
            <a:chExt cx="1111283" cy="889377"/>
          </a:xfrm>
        </p:grpSpPr>
        <p:grpSp>
          <p:nvGrpSpPr>
            <p:cNvPr id="27" name="Group 26">
              <a:extLst>
                <a:ext uri="{FF2B5EF4-FFF2-40B4-BE49-F238E27FC236}">
                  <a16:creationId xmlns:a16="http://schemas.microsoft.com/office/drawing/2014/main" id="{95824386-1223-4662-A800-6B61176D67CA}"/>
                </a:ext>
              </a:extLst>
            </p:cNvPr>
            <p:cNvGrpSpPr/>
            <p:nvPr/>
          </p:nvGrpSpPr>
          <p:grpSpPr>
            <a:xfrm>
              <a:off x="2908898" y="3058518"/>
              <a:ext cx="1111283" cy="889377"/>
              <a:chOff x="3853373" y="4469966"/>
              <a:chExt cx="1111283" cy="889377"/>
            </a:xfrm>
            <a:solidFill>
              <a:srgbClr val="FFFF00"/>
            </a:solidFill>
          </p:grpSpPr>
          <p:sp>
            <p:nvSpPr>
              <p:cNvPr id="34" name="Browser" title="Icon of a browser window">
                <a:extLst>
                  <a:ext uri="{FF2B5EF4-FFF2-40B4-BE49-F238E27FC236}">
                    <a16:creationId xmlns:a16="http://schemas.microsoft.com/office/drawing/2014/main" id="{7864BAE8-38B5-4D3A-8EF7-23093F015E68}"/>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35" name="Picture 34">
                <a:extLst>
                  <a:ext uri="{FF2B5EF4-FFF2-40B4-BE49-F238E27FC236}">
                    <a16:creationId xmlns:a16="http://schemas.microsoft.com/office/drawing/2014/main" id="{0625D83C-3B43-4BD0-A7A0-370F289C1F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grpFill/>
              <a:ln>
                <a:solidFill>
                  <a:schemeClr val="tx2"/>
                </a:solidFill>
              </a:ln>
            </p:spPr>
          </p:pic>
        </p:grpSp>
        <p:sp>
          <p:nvSpPr>
            <p:cNvPr id="33" name="TextBox 32">
              <a:extLst>
                <a:ext uri="{FF2B5EF4-FFF2-40B4-BE49-F238E27FC236}">
                  <a16:creationId xmlns:a16="http://schemas.microsoft.com/office/drawing/2014/main" id="{5BF3AB39-3620-4E29-B965-97A1F17C0398}"/>
                </a:ext>
              </a:extLst>
            </p:cNvPr>
            <p:cNvSpPr txBox="1"/>
            <p:nvPr/>
          </p:nvSpPr>
          <p:spPr>
            <a:xfrm>
              <a:off x="2959418" y="3393897"/>
              <a:ext cx="592054" cy="553998"/>
            </a:xfrm>
            <a:prstGeom prst="rect">
              <a:avLst/>
            </a:prstGeom>
            <a:noFill/>
          </p:spPr>
          <p:txBody>
            <a:bodyPr wrap="square" lIns="0" tIns="0" rIns="0" bIns="0" rtlCol="0">
              <a:spAutoFit/>
            </a:bodyPr>
            <a:lstStyle/>
            <a:p>
              <a:pPr algn="l"/>
              <a:r>
                <a:rPr lang="en-US" sz="3600" dirty="0">
                  <a:solidFill>
                    <a:srgbClr val="FF0000"/>
                  </a:solidFill>
                </a:rPr>
                <a:t>🍪</a:t>
              </a:r>
            </a:p>
          </p:txBody>
        </p:sp>
      </p:grpSp>
      <p:grpSp>
        <p:nvGrpSpPr>
          <p:cNvPr id="36" name="Group 35">
            <a:extLst>
              <a:ext uri="{FF2B5EF4-FFF2-40B4-BE49-F238E27FC236}">
                <a16:creationId xmlns:a16="http://schemas.microsoft.com/office/drawing/2014/main" id="{4E7B9884-4CCB-4C10-96D3-6693F6EA9461}"/>
              </a:ext>
            </a:extLst>
          </p:cNvPr>
          <p:cNvGrpSpPr/>
          <p:nvPr/>
        </p:nvGrpSpPr>
        <p:grpSpPr>
          <a:xfrm>
            <a:off x="6721270" y="5313400"/>
            <a:ext cx="1111283" cy="889377"/>
            <a:chOff x="2908898" y="3058518"/>
            <a:chExt cx="1111283" cy="889377"/>
          </a:xfrm>
        </p:grpSpPr>
        <p:grpSp>
          <p:nvGrpSpPr>
            <p:cNvPr id="37" name="Group 36">
              <a:extLst>
                <a:ext uri="{FF2B5EF4-FFF2-40B4-BE49-F238E27FC236}">
                  <a16:creationId xmlns:a16="http://schemas.microsoft.com/office/drawing/2014/main" id="{1747A063-0C9F-48AF-98BA-4DFE5DE91A49}"/>
                </a:ext>
              </a:extLst>
            </p:cNvPr>
            <p:cNvGrpSpPr/>
            <p:nvPr/>
          </p:nvGrpSpPr>
          <p:grpSpPr>
            <a:xfrm>
              <a:off x="2908898" y="3058518"/>
              <a:ext cx="1111283" cy="889377"/>
              <a:chOff x="3853373" y="4469966"/>
              <a:chExt cx="1111283" cy="889377"/>
            </a:xfrm>
            <a:solidFill>
              <a:srgbClr val="FFFF00"/>
            </a:solidFill>
          </p:grpSpPr>
          <p:sp>
            <p:nvSpPr>
              <p:cNvPr id="39" name="Browser" title="Icon of a browser window">
                <a:extLst>
                  <a:ext uri="{FF2B5EF4-FFF2-40B4-BE49-F238E27FC236}">
                    <a16:creationId xmlns:a16="http://schemas.microsoft.com/office/drawing/2014/main" id="{93784600-814C-4F08-AFDE-62632BA298E4}"/>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40" name="Picture 39">
                <a:extLst>
                  <a:ext uri="{FF2B5EF4-FFF2-40B4-BE49-F238E27FC236}">
                    <a16:creationId xmlns:a16="http://schemas.microsoft.com/office/drawing/2014/main" id="{25281808-E3D1-4DE3-9FB6-A257C52BE1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grpFill/>
              <a:ln>
                <a:solidFill>
                  <a:schemeClr val="tx2"/>
                </a:solidFill>
              </a:ln>
            </p:spPr>
          </p:pic>
        </p:grpSp>
        <p:sp>
          <p:nvSpPr>
            <p:cNvPr id="38" name="TextBox 37">
              <a:extLst>
                <a:ext uri="{FF2B5EF4-FFF2-40B4-BE49-F238E27FC236}">
                  <a16:creationId xmlns:a16="http://schemas.microsoft.com/office/drawing/2014/main" id="{B503953A-59F2-4E8E-B1C9-B8F190C2379B}"/>
                </a:ext>
              </a:extLst>
            </p:cNvPr>
            <p:cNvSpPr txBox="1"/>
            <p:nvPr/>
          </p:nvSpPr>
          <p:spPr>
            <a:xfrm>
              <a:off x="2959418" y="3393897"/>
              <a:ext cx="592054" cy="553998"/>
            </a:xfrm>
            <a:prstGeom prst="rect">
              <a:avLst/>
            </a:prstGeom>
            <a:noFill/>
          </p:spPr>
          <p:txBody>
            <a:bodyPr wrap="square" lIns="0" tIns="0" rIns="0" bIns="0" rtlCol="0">
              <a:spAutoFit/>
            </a:bodyPr>
            <a:lstStyle/>
            <a:p>
              <a:pPr algn="l"/>
              <a:r>
                <a:rPr lang="en-US" sz="3600" dirty="0">
                  <a:solidFill>
                    <a:srgbClr val="FF0000"/>
                  </a:solidFill>
                </a:rPr>
                <a:t>🍪</a:t>
              </a:r>
            </a:p>
          </p:txBody>
        </p:sp>
      </p:grpSp>
      <p:grpSp>
        <p:nvGrpSpPr>
          <p:cNvPr id="41" name="Group 40">
            <a:extLst>
              <a:ext uri="{FF2B5EF4-FFF2-40B4-BE49-F238E27FC236}">
                <a16:creationId xmlns:a16="http://schemas.microsoft.com/office/drawing/2014/main" id="{AE5B7E48-0D22-4F0E-8F1D-FE4B0B7EA71D}"/>
              </a:ext>
            </a:extLst>
          </p:cNvPr>
          <p:cNvGrpSpPr/>
          <p:nvPr/>
        </p:nvGrpSpPr>
        <p:grpSpPr>
          <a:xfrm>
            <a:off x="9585430" y="5342497"/>
            <a:ext cx="1111283" cy="889377"/>
            <a:chOff x="2908898" y="3058518"/>
            <a:chExt cx="1111283" cy="889377"/>
          </a:xfrm>
        </p:grpSpPr>
        <p:grpSp>
          <p:nvGrpSpPr>
            <p:cNvPr id="42" name="Group 41">
              <a:extLst>
                <a:ext uri="{FF2B5EF4-FFF2-40B4-BE49-F238E27FC236}">
                  <a16:creationId xmlns:a16="http://schemas.microsoft.com/office/drawing/2014/main" id="{E340F58F-EC86-452A-9374-4EFB5D6EF652}"/>
                </a:ext>
              </a:extLst>
            </p:cNvPr>
            <p:cNvGrpSpPr/>
            <p:nvPr/>
          </p:nvGrpSpPr>
          <p:grpSpPr>
            <a:xfrm>
              <a:off x="2908898" y="3058518"/>
              <a:ext cx="1111283" cy="889377"/>
              <a:chOff x="3853373" y="4469966"/>
              <a:chExt cx="1111283" cy="889377"/>
            </a:xfrm>
            <a:solidFill>
              <a:srgbClr val="FFFF00"/>
            </a:solidFill>
          </p:grpSpPr>
          <p:sp>
            <p:nvSpPr>
              <p:cNvPr id="44" name="Browser" title="Icon of a browser window">
                <a:extLst>
                  <a:ext uri="{FF2B5EF4-FFF2-40B4-BE49-F238E27FC236}">
                    <a16:creationId xmlns:a16="http://schemas.microsoft.com/office/drawing/2014/main" id="{B4AC8128-CA7B-4B32-B73E-D2937DAD1170}"/>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45" name="Picture 44">
                <a:extLst>
                  <a:ext uri="{FF2B5EF4-FFF2-40B4-BE49-F238E27FC236}">
                    <a16:creationId xmlns:a16="http://schemas.microsoft.com/office/drawing/2014/main" id="{C193A039-0007-4292-A990-AAE55A883A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grpFill/>
              <a:ln>
                <a:solidFill>
                  <a:schemeClr val="tx2"/>
                </a:solidFill>
              </a:ln>
            </p:spPr>
          </p:pic>
        </p:grpSp>
        <p:sp>
          <p:nvSpPr>
            <p:cNvPr id="43" name="TextBox 42">
              <a:extLst>
                <a:ext uri="{FF2B5EF4-FFF2-40B4-BE49-F238E27FC236}">
                  <a16:creationId xmlns:a16="http://schemas.microsoft.com/office/drawing/2014/main" id="{BBD7A0B4-283D-4E26-807B-7C1B296F9D7B}"/>
                </a:ext>
              </a:extLst>
            </p:cNvPr>
            <p:cNvSpPr txBox="1"/>
            <p:nvPr/>
          </p:nvSpPr>
          <p:spPr>
            <a:xfrm>
              <a:off x="2959418" y="3393897"/>
              <a:ext cx="592054" cy="553998"/>
            </a:xfrm>
            <a:prstGeom prst="rect">
              <a:avLst/>
            </a:prstGeom>
            <a:noFill/>
          </p:spPr>
          <p:txBody>
            <a:bodyPr wrap="square" lIns="0" tIns="0" rIns="0" bIns="0" rtlCol="0">
              <a:spAutoFit/>
            </a:bodyPr>
            <a:lstStyle/>
            <a:p>
              <a:pPr algn="l"/>
              <a:r>
                <a:rPr lang="en-US" sz="3600" dirty="0">
                  <a:solidFill>
                    <a:srgbClr val="FF0000"/>
                  </a:solidFill>
                </a:rPr>
                <a:t>🍪</a:t>
              </a:r>
            </a:p>
          </p:txBody>
        </p:sp>
      </p:grpSp>
      <p:cxnSp>
        <p:nvCxnSpPr>
          <p:cNvPr id="46" name="Straight Arrow Connector 45">
            <a:extLst>
              <a:ext uri="{FF2B5EF4-FFF2-40B4-BE49-F238E27FC236}">
                <a16:creationId xmlns:a16="http://schemas.microsoft.com/office/drawing/2014/main" id="{AFDF0D29-16DB-4572-8346-81DFBD0BDD77}"/>
              </a:ext>
            </a:extLst>
          </p:cNvPr>
          <p:cNvCxnSpPr>
            <a:cxnSpLocks/>
          </p:cNvCxnSpPr>
          <p:nvPr/>
        </p:nvCxnSpPr>
        <p:spPr>
          <a:xfrm flipH="1">
            <a:off x="4221909" y="2742965"/>
            <a:ext cx="1535143" cy="227235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EB92D0E-4698-4A70-9E58-CE504907AD20}"/>
              </a:ext>
            </a:extLst>
          </p:cNvPr>
          <p:cNvCxnSpPr>
            <a:cxnSpLocks/>
          </p:cNvCxnSpPr>
          <p:nvPr/>
        </p:nvCxnSpPr>
        <p:spPr>
          <a:xfrm>
            <a:off x="5950637" y="2718856"/>
            <a:ext cx="1326274" cy="2345542"/>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CA5BEAC-B79C-4EBF-9A76-E8836E98D50C}"/>
              </a:ext>
            </a:extLst>
          </p:cNvPr>
          <p:cNvCxnSpPr>
            <a:cxnSpLocks/>
          </p:cNvCxnSpPr>
          <p:nvPr/>
        </p:nvCxnSpPr>
        <p:spPr>
          <a:xfrm>
            <a:off x="6355791" y="2757470"/>
            <a:ext cx="3872213" cy="2306928"/>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1126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280428"/>
            <a:ext cx="11018520" cy="553998"/>
          </a:xfrm>
        </p:spPr>
        <p:txBody>
          <a:bodyPr/>
          <a:lstStyle/>
          <a:p>
            <a:r>
              <a:rPr lang="en-US" dirty="0"/>
              <a:t>Enter the Auth Broker</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13391" y="5045627"/>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17" name="Graphic 16" descr="User">
            <a:extLst>
              <a:ext uri="{FF2B5EF4-FFF2-40B4-BE49-F238E27FC236}">
                <a16:creationId xmlns:a16="http://schemas.microsoft.com/office/drawing/2014/main" id="{8F2F120C-3067-4B2D-896A-F8530A8ECD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2932" y="5984022"/>
            <a:ext cx="914400" cy="914400"/>
          </a:xfrm>
          <a:prstGeom prst="rect">
            <a:avLst/>
          </a:prstGeom>
        </p:spPr>
      </p:pic>
      <p:cxnSp>
        <p:nvCxnSpPr>
          <p:cNvPr id="22" name="Straight Arrow Connector 21">
            <a:extLst>
              <a:ext uri="{FF2B5EF4-FFF2-40B4-BE49-F238E27FC236}">
                <a16:creationId xmlns:a16="http://schemas.microsoft.com/office/drawing/2014/main" id="{4D97E7C4-E49D-461A-B794-229B4A685110}"/>
              </a:ext>
            </a:extLst>
          </p:cNvPr>
          <p:cNvCxnSpPr>
            <a:cxnSpLocks/>
          </p:cNvCxnSpPr>
          <p:nvPr/>
        </p:nvCxnSpPr>
        <p:spPr>
          <a:xfrm>
            <a:off x="5910228" y="2757470"/>
            <a:ext cx="0" cy="749877"/>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4">
            <a:extLst>
              <a:ext uri="{FF2B5EF4-FFF2-40B4-BE49-F238E27FC236}">
                <a16:creationId xmlns:a16="http://schemas.microsoft.com/office/drawing/2014/main" id="{F771C315-C40C-4B95-9362-0E71420B9BE8}"/>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8</a:t>
            </a:fld>
            <a:endParaRPr lang="en-US" sz="2000" dirty="0" err="1">
              <a:gradFill>
                <a:gsLst>
                  <a:gs pos="2917">
                    <a:schemeClr val="tx1"/>
                  </a:gs>
                  <a:gs pos="30000">
                    <a:schemeClr val="tx1"/>
                  </a:gs>
                </a:gsLst>
                <a:lin ang="5400000" scaled="0"/>
              </a:gradFill>
            </a:endParaRPr>
          </a:p>
        </p:txBody>
      </p:sp>
      <p:sp>
        <p:nvSpPr>
          <p:cNvPr id="30" name="Browser_4" title="Icon of a website or an app window">
            <a:extLst>
              <a:ext uri="{FF2B5EF4-FFF2-40B4-BE49-F238E27FC236}">
                <a16:creationId xmlns:a16="http://schemas.microsoft.com/office/drawing/2014/main" id="{7B4C990D-11EF-4796-802F-7A235383043F}"/>
              </a:ext>
            </a:extLst>
          </p:cNvPr>
          <p:cNvSpPr>
            <a:spLocks noChangeAspect="1" noEditPoints="1"/>
          </p:cNvSpPr>
          <p:nvPr/>
        </p:nvSpPr>
        <p:spPr bwMode="auto">
          <a:xfrm>
            <a:off x="3255445" y="5039425"/>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1" name="Browser_4" title="Icon of a website or an app window">
            <a:extLst>
              <a:ext uri="{FF2B5EF4-FFF2-40B4-BE49-F238E27FC236}">
                <a16:creationId xmlns:a16="http://schemas.microsoft.com/office/drawing/2014/main" id="{EA96B1E1-9114-476F-B549-A8F5AFBC4FC1}"/>
              </a:ext>
            </a:extLst>
          </p:cNvPr>
          <p:cNvSpPr>
            <a:spLocks noChangeAspect="1" noEditPoints="1"/>
          </p:cNvSpPr>
          <p:nvPr/>
        </p:nvSpPr>
        <p:spPr bwMode="auto">
          <a:xfrm>
            <a:off x="6355791" y="5064398"/>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Browser_4" title="Icon of a website or an app window">
            <a:extLst>
              <a:ext uri="{FF2B5EF4-FFF2-40B4-BE49-F238E27FC236}">
                <a16:creationId xmlns:a16="http://schemas.microsoft.com/office/drawing/2014/main" id="{78A642AB-1CC5-479C-8D5E-2214FDD09091}"/>
              </a:ext>
            </a:extLst>
          </p:cNvPr>
          <p:cNvSpPr>
            <a:spLocks noChangeAspect="1" noEditPoints="1"/>
          </p:cNvSpPr>
          <p:nvPr/>
        </p:nvSpPr>
        <p:spPr bwMode="auto">
          <a:xfrm>
            <a:off x="9247304" y="5057411"/>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pic>
        <p:nvPicPr>
          <p:cNvPr id="21" name="Graphic 20" descr="User">
            <a:extLst>
              <a:ext uri="{FF2B5EF4-FFF2-40B4-BE49-F238E27FC236}">
                <a16:creationId xmlns:a16="http://schemas.microsoft.com/office/drawing/2014/main" id="{AE8BD0DD-87D8-4844-BF68-E51610AC21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2652" y="5993027"/>
            <a:ext cx="914400" cy="914400"/>
          </a:xfrm>
          <a:prstGeom prst="rect">
            <a:avLst/>
          </a:prstGeom>
        </p:spPr>
      </p:pic>
      <p:pic>
        <p:nvPicPr>
          <p:cNvPr id="24" name="Graphic 23" descr="User">
            <a:extLst>
              <a:ext uri="{FF2B5EF4-FFF2-40B4-BE49-F238E27FC236}">
                <a16:creationId xmlns:a16="http://schemas.microsoft.com/office/drawing/2014/main" id="{D922D066-FC87-4FE6-A18A-FDE4603785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1224" y="5993027"/>
            <a:ext cx="914400" cy="914400"/>
          </a:xfrm>
          <a:prstGeom prst="rect">
            <a:avLst/>
          </a:prstGeom>
        </p:spPr>
      </p:pic>
      <p:pic>
        <p:nvPicPr>
          <p:cNvPr id="25" name="Graphic 24" descr="User">
            <a:extLst>
              <a:ext uri="{FF2B5EF4-FFF2-40B4-BE49-F238E27FC236}">
                <a16:creationId xmlns:a16="http://schemas.microsoft.com/office/drawing/2014/main" id="{01ACC232-838E-429B-BBAB-CBDB19B06A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84752" y="5984022"/>
            <a:ext cx="914400" cy="914400"/>
          </a:xfrm>
          <a:prstGeom prst="rect">
            <a:avLst/>
          </a:prstGeom>
        </p:spPr>
      </p:pic>
      <p:sp>
        <p:nvSpPr>
          <p:cNvPr id="14" name="Rectangle: Rounded Corners 13">
            <a:extLst>
              <a:ext uri="{FF2B5EF4-FFF2-40B4-BE49-F238E27FC236}">
                <a16:creationId xmlns:a16="http://schemas.microsoft.com/office/drawing/2014/main" id="{6706E79D-B871-4622-8AC6-BFCF8F03B5F4}"/>
              </a:ext>
            </a:extLst>
          </p:cNvPr>
          <p:cNvSpPr/>
          <p:nvPr/>
        </p:nvSpPr>
        <p:spPr bwMode="auto">
          <a:xfrm>
            <a:off x="1962800" y="3426428"/>
            <a:ext cx="8257536"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600" dirty="0">
                <a:gradFill>
                  <a:gsLst>
                    <a:gs pos="40075">
                      <a:srgbClr val="FFFFFF"/>
                    </a:gs>
                    <a:gs pos="30000">
                      <a:srgbClr val="FFFFFF"/>
                    </a:gs>
                  </a:gsLst>
                  <a:lin ang="5400000" scaled="0"/>
                </a:gradFill>
              </a:rPr>
              <a:t>Auth Broker</a:t>
            </a:r>
          </a:p>
        </p:txBody>
      </p:sp>
      <p:cxnSp>
        <p:nvCxnSpPr>
          <p:cNvPr id="49" name="Straight Arrow Connector 48">
            <a:extLst>
              <a:ext uri="{FF2B5EF4-FFF2-40B4-BE49-F238E27FC236}">
                <a16:creationId xmlns:a16="http://schemas.microsoft.com/office/drawing/2014/main" id="{9F789DA6-0F85-44D8-847A-19D9E2E6E10C}"/>
              </a:ext>
            </a:extLst>
          </p:cNvPr>
          <p:cNvCxnSpPr>
            <a:cxnSpLocks/>
          </p:cNvCxnSpPr>
          <p:nvPr/>
        </p:nvCxnSpPr>
        <p:spPr>
          <a:xfrm flipH="1">
            <a:off x="1407158" y="4445742"/>
            <a:ext cx="2054440" cy="618656"/>
          </a:xfrm>
          <a:prstGeom prst="straightConnector1">
            <a:avLst/>
          </a:prstGeom>
          <a:ln w="92075">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95D550B-5E0C-4AC3-B157-34DB16B6ABE9}"/>
              </a:ext>
            </a:extLst>
          </p:cNvPr>
          <p:cNvCxnSpPr>
            <a:cxnSpLocks/>
          </p:cNvCxnSpPr>
          <p:nvPr/>
        </p:nvCxnSpPr>
        <p:spPr>
          <a:xfrm flipH="1">
            <a:off x="4091360" y="4426855"/>
            <a:ext cx="1208492" cy="618656"/>
          </a:xfrm>
          <a:prstGeom prst="straightConnector1">
            <a:avLst/>
          </a:prstGeom>
          <a:ln w="92075">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95CDC9F-14CA-4FEC-9D34-ED6661FC45DF}"/>
              </a:ext>
            </a:extLst>
          </p:cNvPr>
          <p:cNvCxnSpPr>
            <a:cxnSpLocks/>
          </p:cNvCxnSpPr>
          <p:nvPr/>
        </p:nvCxnSpPr>
        <p:spPr>
          <a:xfrm>
            <a:off x="6601423" y="4426855"/>
            <a:ext cx="675488" cy="630556"/>
          </a:xfrm>
          <a:prstGeom prst="straightConnector1">
            <a:avLst/>
          </a:prstGeom>
          <a:ln w="92075">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167B00C-78A2-4C6F-8EF2-039EB34F06D7}"/>
              </a:ext>
            </a:extLst>
          </p:cNvPr>
          <p:cNvCxnSpPr>
            <a:cxnSpLocks/>
          </p:cNvCxnSpPr>
          <p:nvPr/>
        </p:nvCxnSpPr>
        <p:spPr>
          <a:xfrm>
            <a:off x="9465583" y="4450823"/>
            <a:ext cx="675488" cy="630556"/>
          </a:xfrm>
          <a:prstGeom prst="straightConnector1">
            <a:avLst/>
          </a:prstGeom>
          <a:ln w="92075">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AFF9B2E-D051-4C05-BAFE-3E9DC57E95B5}"/>
              </a:ext>
            </a:extLst>
          </p:cNvPr>
          <p:cNvGrpSpPr/>
          <p:nvPr/>
        </p:nvGrpSpPr>
        <p:grpSpPr>
          <a:xfrm>
            <a:off x="2434378" y="3480292"/>
            <a:ext cx="1111283" cy="889377"/>
            <a:chOff x="2908898" y="3058518"/>
            <a:chExt cx="1111283" cy="889377"/>
          </a:xfrm>
        </p:grpSpPr>
        <p:grpSp>
          <p:nvGrpSpPr>
            <p:cNvPr id="18" name="Group 17">
              <a:extLst>
                <a:ext uri="{FF2B5EF4-FFF2-40B4-BE49-F238E27FC236}">
                  <a16:creationId xmlns:a16="http://schemas.microsoft.com/office/drawing/2014/main" id="{E08E0BF5-ABC1-4175-95B0-EEF9D9B2C196}"/>
                </a:ext>
              </a:extLst>
            </p:cNvPr>
            <p:cNvGrpSpPr/>
            <p:nvPr/>
          </p:nvGrpSpPr>
          <p:grpSpPr>
            <a:xfrm>
              <a:off x="2908898" y="3058518"/>
              <a:ext cx="1111283" cy="889377"/>
              <a:chOff x="3853373" y="4469966"/>
              <a:chExt cx="1111283" cy="889377"/>
            </a:xfrm>
            <a:solidFill>
              <a:srgbClr val="FFFF00"/>
            </a:solidFill>
          </p:grpSpPr>
          <p:sp>
            <p:nvSpPr>
              <p:cNvPr id="20" name="Browser" title="Icon of a browser window">
                <a:extLst>
                  <a:ext uri="{FF2B5EF4-FFF2-40B4-BE49-F238E27FC236}">
                    <a16:creationId xmlns:a16="http://schemas.microsoft.com/office/drawing/2014/main" id="{D863BB6E-5AEA-400C-8DCD-1D32B125CE2F}"/>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5CB690A5-36C2-4242-8880-A97022DD3F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grpFill/>
              <a:ln>
                <a:solidFill>
                  <a:schemeClr val="tx2"/>
                </a:solidFill>
              </a:ln>
            </p:spPr>
          </p:pic>
        </p:grpSp>
        <p:sp>
          <p:nvSpPr>
            <p:cNvPr id="4" name="TextBox 3">
              <a:extLst>
                <a:ext uri="{FF2B5EF4-FFF2-40B4-BE49-F238E27FC236}">
                  <a16:creationId xmlns:a16="http://schemas.microsoft.com/office/drawing/2014/main" id="{98692D3E-D8AA-48EC-AFDD-C7D349B99F77}"/>
                </a:ext>
              </a:extLst>
            </p:cNvPr>
            <p:cNvSpPr txBox="1"/>
            <p:nvPr/>
          </p:nvSpPr>
          <p:spPr>
            <a:xfrm>
              <a:off x="2959418" y="3393897"/>
              <a:ext cx="592054" cy="553998"/>
            </a:xfrm>
            <a:prstGeom prst="rect">
              <a:avLst/>
            </a:prstGeom>
            <a:noFill/>
          </p:spPr>
          <p:txBody>
            <a:bodyPr wrap="square" lIns="0" tIns="0" rIns="0" bIns="0" rtlCol="0">
              <a:spAutoFit/>
            </a:bodyPr>
            <a:lstStyle/>
            <a:p>
              <a:pPr algn="l"/>
              <a:r>
                <a:rPr lang="en-US" sz="3600" dirty="0">
                  <a:solidFill>
                    <a:srgbClr val="FF0000"/>
                  </a:solidFill>
                </a:rPr>
                <a:t>🍪</a:t>
              </a:r>
            </a:p>
          </p:txBody>
        </p:sp>
      </p:grpSp>
    </p:spTree>
    <p:extLst>
      <p:ext uri="{BB962C8B-B14F-4D97-AF65-F5344CB8AC3E}">
        <p14:creationId xmlns:p14="http://schemas.microsoft.com/office/powerpoint/2010/main" val="1554148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F771C315-C40C-4B95-9362-0E71420B9BE8}"/>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9</a:t>
            </a:fld>
            <a:endParaRPr lang="en-US" sz="2000" dirty="0" err="1">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4743E449-F5B1-4D02-8567-68B80F49A8C1}"/>
              </a:ext>
            </a:extLst>
          </p:cNvPr>
          <p:cNvGrpSpPr/>
          <p:nvPr/>
        </p:nvGrpSpPr>
        <p:grpSpPr>
          <a:xfrm>
            <a:off x="1962800" y="1353026"/>
            <a:ext cx="8257536" cy="1037201"/>
            <a:chOff x="1962800" y="3426428"/>
            <a:chExt cx="8257536" cy="1037201"/>
          </a:xfrm>
        </p:grpSpPr>
        <p:sp>
          <p:nvSpPr>
            <p:cNvPr id="14" name="Rectangle: Rounded Corners 13">
              <a:extLst>
                <a:ext uri="{FF2B5EF4-FFF2-40B4-BE49-F238E27FC236}">
                  <a16:creationId xmlns:a16="http://schemas.microsoft.com/office/drawing/2014/main" id="{6706E79D-B871-4622-8AC6-BFCF8F03B5F4}"/>
                </a:ext>
              </a:extLst>
            </p:cNvPr>
            <p:cNvSpPr/>
            <p:nvPr/>
          </p:nvSpPr>
          <p:spPr bwMode="auto">
            <a:xfrm>
              <a:off x="1962800" y="3426428"/>
              <a:ext cx="8257536"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600" dirty="0">
                  <a:gradFill>
                    <a:gsLst>
                      <a:gs pos="40075">
                        <a:srgbClr val="FFFFFF"/>
                      </a:gs>
                      <a:gs pos="30000">
                        <a:srgbClr val="FFFFFF"/>
                      </a:gs>
                    </a:gsLst>
                    <a:lin ang="5400000" scaled="0"/>
                  </a:gradFill>
                </a:rPr>
                <a:t>Auth Broker</a:t>
              </a:r>
            </a:p>
          </p:txBody>
        </p:sp>
        <p:grpSp>
          <p:nvGrpSpPr>
            <p:cNvPr id="5" name="Group 4">
              <a:extLst>
                <a:ext uri="{FF2B5EF4-FFF2-40B4-BE49-F238E27FC236}">
                  <a16:creationId xmlns:a16="http://schemas.microsoft.com/office/drawing/2014/main" id="{6AFF9B2E-D051-4C05-BAFE-3E9DC57E95B5}"/>
                </a:ext>
              </a:extLst>
            </p:cNvPr>
            <p:cNvGrpSpPr/>
            <p:nvPr/>
          </p:nvGrpSpPr>
          <p:grpSpPr>
            <a:xfrm>
              <a:off x="2434378" y="3480292"/>
              <a:ext cx="1111283" cy="889377"/>
              <a:chOff x="2908898" y="3058518"/>
              <a:chExt cx="1111283" cy="889377"/>
            </a:xfrm>
          </p:grpSpPr>
          <p:grpSp>
            <p:nvGrpSpPr>
              <p:cNvPr id="18" name="Group 17">
                <a:extLst>
                  <a:ext uri="{FF2B5EF4-FFF2-40B4-BE49-F238E27FC236}">
                    <a16:creationId xmlns:a16="http://schemas.microsoft.com/office/drawing/2014/main" id="{E08E0BF5-ABC1-4175-95B0-EEF9D9B2C196}"/>
                  </a:ext>
                </a:extLst>
              </p:cNvPr>
              <p:cNvGrpSpPr/>
              <p:nvPr/>
            </p:nvGrpSpPr>
            <p:grpSpPr>
              <a:xfrm>
                <a:off x="2908898" y="3058518"/>
                <a:ext cx="1111283" cy="889377"/>
                <a:chOff x="3853373" y="4469966"/>
                <a:chExt cx="1111283" cy="889377"/>
              </a:xfrm>
              <a:solidFill>
                <a:srgbClr val="FFFF00"/>
              </a:solidFill>
            </p:grpSpPr>
            <p:sp>
              <p:nvSpPr>
                <p:cNvPr id="20" name="Browser" title="Icon of a browser window">
                  <a:extLst>
                    <a:ext uri="{FF2B5EF4-FFF2-40B4-BE49-F238E27FC236}">
                      <a16:creationId xmlns:a16="http://schemas.microsoft.com/office/drawing/2014/main" id="{D863BB6E-5AEA-400C-8DCD-1D32B125CE2F}"/>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5CB690A5-36C2-4242-8880-A97022DD3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grpFill/>
                <a:ln>
                  <a:solidFill>
                    <a:schemeClr val="tx2"/>
                  </a:solidFill>
                </a:ln>
              </p:spPr>
            </p:pic>
          </p:grpSp>
          <p:sp>
            <p:nvSpPr>
              <p:cNvPr id="4" name="TextBox 3">
                <a:extLst>
                  <a:ext uri="{FF2B5EF4-FFF2-40B4-BE49-F238E27FC236}">
                    <a16:creationId xmlns:a16="http://schemas.microsoft.com/office/drawing/2014/main" id="{98692D3E-D8AA-48EC-AFDD-C7D349B99F77}"/>
                  </a:ext>
                </a:extLst>
              </p:cNvPr>
              <p:cNvSpPr txBox="1"/>
              <p:nvPr/>
            </p:nvSpPr>
            <p:spPr>
              <a:xfrm>
                <a:off x="2959418" y="3393897"/>
                <a:ext cx="592054" cy="553998"/>
              </a:xfrm>
              <a:prstGeom prst="rect">
                <a:avLst/>
              </a:prstGeom>
              <a:noFill/>
            </p:spPr>
            <p:txBody>
              <a:bodyPr wrap="square" lIns="0" tIns="0" rIns="0" bIns="0" rtlCol="0">
                <a:spAutoFit/>
              </a:bodyPr>
              <a:lstStyle/>
              <a:p>
                <a:pPr algn="l"/>
                <a:r>
                  <a:rPr lang="en-US" sz="3600" dirty="0">
                    <a:solidFill>
                      <a:srgbClr val="FF0000"/>
                    </a:solidFill>
                  </a:rPr>
                  <a:t>🍪</a:t>
                </a:r>
              </a:p>
            </p:txBody>
          </p:sp>
        </p:grpSp>
      </p:grpSp>
      <p:sp>
        <p:nvSpPr>
          <p:cNvPr id="56" name="TextBox 55">
            <a:extLst>
              <a:ext uri="{FF2B5EF4-FFF2-40B4-BE49-F238E27FC236}">
                <a16:creationId xmlns:a16="http://schemas.microsoft.com/office/drawing/2014/main" id="{44BF7D3E-42E0-44DF-BE36-C3E69320F0DE}"/>
              </a:ext>
            </a:extLst>
          </p:cNvPr>
          <p:cNvSpPr txBox="1"/>
          <p:nvPr/>
        </p:nvSpPr>
        <p:spPr>
          <a:xfrm>
            <a:off x="528547" y="3265587"/>
            <a:ext cx="11634880" cy="3323987"/>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Microsoft Authenticator (iOS, Android)</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Company Portal (Android)</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Web Account Manager (Windows)</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More on the way…</a:t>
            </a:r>
          </a:p>
          <a:p>
            <a:pPr marL="342900" indent="-342900">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Requires app use MSAL</a:t>
            </a:r>
          </a:p>
          <a:p>
            <a:pPr marL="800083" lvl="1" indent="-342900">
              <a:buFont typeface="Arial" panose="020B0604020202020204" pitchFamily="34" charset="0"/>
              <a:buChar char="•"/>
            </a:pPr>
            <a:r>
              <a:rPr lang="en-US" sz="2400" dirty="0">
                <a:gradFill>
                  <a:gsLst>
                    <a:gs pos="2917">
                      <a:schemeClr val="tx1"/>
                    </a:gs>
                    <a:gs pos="30000">
                      <a:schemeClr val="tx1"/>
                    </a:gs>
                  </a:gsLst>
                  <a:lin ang="5400000" scaled="0"/>
                </a:gradFill>
              </a:rPr>
              <a:t>Technically Windows WAM is an OS component and available to any app. </a:t>
            </a:r>
          </a:p>
          <a:p>
            <a:endParaRPr lang="en-US" sz="2400" dirty="0">
              <a:gradFill>
                <a:gsLst>
                  <a:gs pos="2917">
                    <a:schemeClr val="tx1"/>
                  </a:gs>
                  <a:gs pos="30000">
                    <a:schemeClr val="tx1"/>
                  </a:gs>
                </a:gsLst>
                <a:lin ang="5400000" scaled="0"/>
              </a:gradFill>
            </a:endParaRPr>
          </a:p>
          <a:p>
            <a:pPr marL="342900" indent="-342900">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33" name="Title 1">
            <a:extLst>
              <a:ext uri="{FF2B5EF4-FFF2-40B4-BE49-F238E27FC236}">
                <a16:creationId xmlns:a16="http://schemas.microsoft.com/office/drawing/2014/main" id="{87B9EED1-7F59-4A6C-B389-19A488620701}"/>
              </a:ext>
            </a:extLst>
          </p:cNvPr>
          <p:cNvSpPr>
            <a:spLocks noGrp="1"/>
          </p:cNvSpPr>
          <p:nvPr>
            <p:ph type="title"/>
          </p:nvPr>
        </p:nvSpPr>
        <p:spPr>
          <a:xfrm>
            <a:off x="85143" y="280428"/>
            <a:ext cx="11018520" cy="553998"/>
          </a:xfrm>
        </p:spPr>
        <p:txBody>
          <a:bodyPr/>
          <a:lstStyle/>
          <a:p>
            <a:pPr algn="l"/>
            <a:r>
              <a:rPr lang="en-US" sz="3600" dirty="0">
                <a:gradFill>
                  <a:gsLst>
                    <a:gs pos="2917">
                      <a:schemeClr val="tx1"/>
                    </a:gs>
                    <a:gs pos="30000">
                      <a:schemeClr val="tx1"/>
                    </a:gs>
                  </a:gsLst>
                  <a:lin ang="5400000" scaled="0"/>
                </a:gradFill>
              </a:rPr>
              <a:t>Auth Broker line up</a:t>
            </a:r>
          </a:p>
        </p:txBody>
      </p:sp>
    </p:spTree>
    <p:extLst>
      <p:ext uri="{BB962C8B-B14F-4D97-AF65-F5344CB8AC3E}">
        <p14:creationId xmlns:p14="http://schemas.microsoft.com/office/powerpoint/2010/main" val="571981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1995</Words>
  <Application>Microsoft Office PowerPoint</Application>
  <PresentationFormat>Widescreen</PresentationFormat>
  <Paragraphs>385</Paragraphs>
  <Slides>45</Slides>
  <Notes>25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45</vt:i4>
      </vt:variant>
    </vt:vector>
  </HeadingPairs>
  <TitlesOfParts>
    <vt:vector size="55" baseType="lpstr">
      <vt:lpstr>Arial</vt:lpstr>
      <vt:lpstr>Consolas</vt:lpstr>
      <vt:lpstr>Segoe UI</vt:lpstr>
      <vt:lpstr>Segoe UI Light</vt:lpstr>
      <vt:lpstr>Segoe UI Semibold</vt:lpstr>
      <vt:lpstr>Segoe UI Semilight</vt:lpstr>
      <vt:lpstr>Segoe UI VSS (Regular)</vt:lpstr>
      <vt:lpstr>Wingdings</vt:lpstr>
      <vt:lpstr>5-50203_Microsoft_Ignite_Template</vt:lpstr>
      <vt:lpstr>White Template</vt:lpstr>
      <vt:lpstr>PowerPoint Presentation</vt:lpstr>
      <vt:lpstr>Fundamentals of Modern Auth</vt:lpstr>
      <vt:lpstr>Let’s start with an app</vt:lpstr>
      <vt:lpstr>Apps asks Microsoft identity for tokens</vt:lpstr>
      <vt:lpstr>The core of Single Sign On – A shared surface</vt:lpstr>
      <vt:lpstr>A Web Browser – Simplest case</vt:lpstr>
      <vt:lpstr>Native Applications – Embedded Browsers – No SSO</vt:lpstr>
      <vt:lpstr>Enter the Auth Broker</vt:lpstr>
      <vt:lpstr>Auth Broker line up</vt:lpstr>
      <vt:lpstr>More than just a shared surface</vt:lpstr>
      <vt:lpstr>The core of Single Sign On</vt:lpstr>
      <vt:lpstr>App receives an id_token</vt:lpstr>
      <vt:lpstr>App receives an id_token</vt:lpstr>
      <vt:lpstr>App receives an access token</vt:lpstr>
      <vt:lpstr>App receives an access token</vt:lpstr>
      <vt:lpstr>App has an authenticated user and a token to call API</vt:lpstr>
      <vt:lpstr>Call the API</vt:lpstr>
      <vt:lpstr>Call the API</vt:lpstr>
      <vt:lpstr>But what if I need to call another API?</vt:lpstr>
      <vt:lpstr>Apps asks Microsoft identity for another access token</vt:lpstr>
      <vt:lpstr>The core of SSO</vt:lpstr>
      <vt:lpstr>App receives another access token</vt:lpstr>
      <vt:lpstr>App has a token to call API</vt:lpstr>
      <vt:lpstr>Call the API</vt:lpstr>
      <vt:lpstr>Call the API</vt:lpstr>
      <vt:lpstr>Golden Rules for Tokens</vt:lpstr>
      <vt:lpstr>Demo </vt:lpstr>
      <vt:lpstr>Do Workloads Authenticate?</vt:lpstr>
      <vt:lpstr>Workload Authorization - Workload Identities</vt:lpstr>
      <vt:lpstr>What happens on the API (Resource) side?</vt:lpstr>
      <vt:lpstr>Authorization</vt:lpstr>
      <vt:lpstr>Authorization</vt:lpstr>
      <vt:lpstr>Authorization</vt:lpstr>
      <vt:lpstr>API Responsibilities</vt:lpstr>
      <vt:lpstr>Authorization</vt:lpstr>
      <vt:lpstr>Introspection</vt:lpstr>
      <vt:lpstr>Microsoft Continuous Access Evaluation</vt:lpstr>
      <vt:lpstr>Microsoft Continuous Access Evaluation</vt:lpstr>
      <vt:lpstr>Microsoft Continuous Access Evaluation</vt:lpstr>
      <vt:lpstr>Microsoft Continuous Access Evaluation</vt:lpstr>
      <vt:lpstr>Microsoft Continuous Access Evaluation</vt:lpstr>
      <vt:lpstr>For Users</vt:lpstr>
      <vt:lpstr>For Workload Identities</vt:lpstr>
      <vt:lpstr>CAE Demo</vt:lpstr>
      <vt:lpstr>Fundamentals of Modern Auth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2022-11-14T22:38:02Z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2022-02-25T05:55:01Z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8eccb18f-da7a-4063-aab2-3b9c77fa2516</vt:lpwstr>
  </property>
  <property fmtid="{D5CDD505-2E9C-101B-9397-08002B2CF9AE}" pid="8" name="MSIP_Label_f42aa342-8706-4288-bd11-ebb85995028c_ContentBits">
    <vt:lpwstr>0</vt:lpwstr>
  </property>
</Properties>
</file>